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83" r:id="rId2"/>
    <p:sldId id="319" r:id="rId3"/>
    <p:sldId id="320" r:id="rId4"/>
    <p:sldId id="295" r:id="rId5"/>
    <p:sldId id="32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4915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1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F5C84-3717-4AB2-AC7D-D3DED7A6CAF7}" type="doc">
      <dgm:prSet loTypeId="urn:microsoft.com/office/officeart/2005/8/layout/radial2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96682E-74BD-4AC8-836A-8904D7FB5AD1}">
      <dgm:prSet custT="1"/>
      <dgm:spPr/>
      <dgm:t>
        <a:bodyPr/>
        <a:lstStyle/>
        <a:p>
          <a:r>
            <a:rPr lang="uk-UA" sz="1100" b="1" i="1"/>
            <a:t>загальні </a:t>
          </a:r>
          <a:r>
            <a:rPr lang="uk-UA" sz="1100"/>
            <a:t>- здатність зберігати та примножувати моральні, культурні, наукові цінності і досягнення суспільствана  основі розуміння історії та закономірностей розвитку предметної області, її місця у загальній системі знань про природу і суспільство та у розвитку суспільства, техніки і технологій, вести здоровий спосіб життя</a:t>
          </a:r>
          <a:endParaRPr lang="ru-RU" sz="1100" dirty="0"/>
        </a:p>
      </dgm:t>
    </dgm:pt>
    <dgm:pt modelId="{3FF58D13-76CC-4D91-853F-C019E91C4B27}" type="parTrans" cxnId="{85051FBA-4472-4B7F-9900-E80CE19CE599}">
      <dgm:prSet/>
      <dgm:spPr/>
      <dgm:t>
        <a:bodyPr/>
        <a:lstStyle/>
        <a:p>
          <a:endParaRPr lang="ru-RU"/>
        </a:p>
      </dgm:t>
    </dgm:pt>
    <dgm:pt modelId="{7F6F9BAD-E597-4C69-B1F0-054192955934}" type="sibTrans" cxnId="{85051FBA-4472-4B7F-9900-E80CE19CE599}">
      <dgm:prSet/>
      <dgm:spPr/>
      <dgm:t>
        <a:bodyPr/>
        <a:lstStyle/>
        <a:p>
          <a:endParaRPr lang="ru-RU"/>
        </a:p>
      </dgm:t>
    </dgm:pt>
    <dgm:pt modelId="{373C9FBD-257D-411F-8B4F-DCF564E5C266}">
      <dgm:prSet custT="1"/>
      <dgm:spPr/>
      <dgm:t>
        <a:bodyPr/>
        <a:lstStyle/>
        <a:p>
          <a:r>
            <a:rPr lang="ru-RU" sz="1100" b="1" i="1" dirty="0" err="1"/>
            <a:t>спеціальні</a:t>
          </a:r>
          <a:r>
            <a:rPr lang="ru-RU" sz="1100" dirty="0"/>
            <a:t> - </a:t>
          </a:r>
          <a:r>
            <a:rPr lang="ru-RU" sz="1100" dirty="0" err="1"/>
            <a:t>здатність</a:t>
          </a:r>
          <a:r>
            <a:rPr lang="ru-RU" sz="1100" dirty="0"/>
            <a:t> до </a:t>
          </a:r>
          <a:r>
            <a:rPr lang="ru-RU" sz="1100" dirty="0" err="1"/>
            <a:t>опанування</a:t>
          </a:r>
          <a:r>
            <a:rPr lang="ru-RU" sz="1100" dirty="0"/>
            <a:t> та </a:t>
          </a:r>
          <a:r>
            <a:rPr lang="ru-RU" sz="1100" dirty="0" err="1"/>
            <a:t>використання</a:t>
          </a:r>
          <a:r>
            <a:rPr lang="ru-RU" sz="1100" dirty="0"/>
            <a:t> </a:t>
          </a:r>
          <a:r>
            <a:rPr lang="ru-RU" sz="1100" dirty="0" err="1"/>
            <a:t>педагогічних</a:t>
          </a:r>
          <a:r>
            <a:rPr lang="ru-RU" sz="1100" dirty="0"/>
            <a:t>, </a:t>
          </a:r>
          <a:r>
            <a:rPr lang="ru-RU" sz="1100" dirty="0" err="1"/>
            <a:t>медико-біологічних</a:t>
          </a:r>
          <a:r>
            <a:rPr lang="ru-RU" sz="1100" dirty="0"/>
            <a:t>, </a:t>
          </a:r>
          <a:r>
            <a:rPr lang="ru-RU" sz="1100" dirty="0" err="1"/>
            <a:t>інформаційних</a:t>
          </a:r>
          <a:r>
            <a:rPr lang="ru-RU" sz="1100" dirty="0"/>
            <a:t> </a:t>
          </a:r>
          <a:r>
            <a:rPr lang="ru-RU" sz="1100" dirty="0" err="1"/>
            <a:t>технологій</a:t>
          </a:r>
          <a:r>
            <a:rPr lang="ru-RU" sz="1100" dirty="0"/>
            <a:t> для </a:t>
          </a:r>
          <a:r>
            <a:rPr lang="ru-RU" sz="1100" dirty="0" err="1"/>
            <a:t>формування</a:t>
          </a:r>
          <a:r>
            <a:rPr lang="ru-RU" sz="1100" dirty="0"/>
            <a:t> здорового способу </a:t>
          </a:r>
          <a:r>
            <a:rPr lang="ru-RU" sz="1100" dirty="0" err="1"/>
            <a:t>життя</a:t>
          </a:r>
          <a:r>
            <a:rPr lang="ru-RU" sz="1100" dirty="0"/>
            <a:t>, </a:t>
          </a:r>
          <a:r>
            <a:rPr lang="ru-RU" sz="1100" dirty="0" err="1"/>
            <a:t>розвитку</a:t>
          </a:r>
          <a:r>
            <a:rPr lang="ru-RU" sz="1100" dirty="0"/>
            <a:t> </a:t>
          </a:r>
          <a:r>
            <a:rPr lang="ru-RU" sz="1100" dirty="0" err="1"/>
            <a:t>рухових</a:t>
          </a:r>
          <a:r>
            <a:rPr lang="ru-RU" sz="1100" dirty="0"/>
            <a:t> </a:t>
          </a:r>
          <a:r>
            <a:rPr lang="ru-RU" sz="1100" dirty="0" err="1"/>
            <a:t>умінь</a:t>
          </a:r>
          <a:r>
            <a:rPr lang="ru-RU" sz="1100" dirty="0"/>
            <a:t> </a:t>
          </a:r>
          <a:r>
            <a:rPr lang="ru-RU" sz="1100" dirty="0" err="1"/>
            <a:t>і</a:t>
          </a:r>
          <a:r>
            <a:rPr lang="ru-RU" sz="1100" dirty="0"/>
            <a:t> </a:t>
          </a:r>
          <a:r>
            <a:rPr lang="ru-RU" sz="1100" dirty="0" err="1"/>
            <a:t>навичок</a:t>
          </a:r>
          <a:r>
            <a:rPr lang="ru-RU" sz="1100" dirty="0"/>
            <a:t>, </a:t>
          </a:r>
          <a:r>
            <a:rPr lang="ru-RU" sz="1100" dirty="0" err="1"/>
            <a:t>розвитку</a:t>
          </a:r>
          <a:r>
            <a:rPr lang="ru-RU" sz="1100" dirty="0"/>
            <a:t> </a:t>
          </a:r>
          <a:r>
            <a:rPr lang="ru-RU" sz="1100" dirty="0" err="1"/>
            <a:t>фізичних</a:t>
          </a:r>
          <a:r>
            <a:rPr lang="ru-RU" sz="1100" dirty="0"/>
            <a:t> (</a:t>
          </a:r>
          <a:r>
            <a:rPr lang="ru-RU" sz="1100" dirty="0" err="1"/>
            <a:t>рухових</a:t>
          </a:r>
          <a:r>
            <a:rPr lang="ru-RU" sz="1100" dirty="0"/>
            <a:t>) </a:t>
          </a:r>
          <a:r>
            <a:rPr lang="ru-RU" sz="1100" dirty="0" err="1"/>
            <a:t>якостей</a:t>
          </a:r>
          <a:r>
            <a:rPr lang="ru-RU" sz="1100" dirty="0"/>
            <a:t> </a:t>
          </a:r>
          <a:r>
            <a:rPr lang="ru-RU" sz="1100" dirty="0" err="1"/>
            <a:t>учнів</a:t>
          </a:r>
          <a:r>
            <a:rPr lang="ru-RU" sz="1100" dirty="0"/>
            <a:t> </a:t>
          </a:r>
          <a:r>
            <a:rPr lang="ru-RU" sz="1100" dirty="0" err="1"/>
            <a:t>і</a:t>
          </a:r>
          <a:r>
            <a:rPr lang="ru-RU" sz="1100" dirty="0"/>
            <a:t> </a:t>
          </a:r>
          <a:r>
            <a:rPr lang="ru-RU" sz="1100" dirty="0" err="1"/>
            <a:t>самостійного</a:t>
          </a:r>
          <a:r>
            <a:rPr lang="ru-RU" sz="1100" dirty="0"/>
            <a:t> </a:t>
          </a:r>
          <a:r>
            <a:rPr lang="ru-RU" sz="1100" dirty="0" err="1"/>
            <a:t>розроблення</a:t>
          </a:r>
          <a:r>
            <a:rPr lang="ru-RU" sz="1100" dirty="0"/>
            <a:t> методик </a:t>
          </a:r>
          <a:r>
            <a:rPr lang="ru-RU" sz="1100" dirty="0" err="1"/>
            <a:t>і</a:t>
          </a:r>
          <a:r>
            <a:rPr lang="ru-RU" sz="1100" dirty="0"/>
            <a:t> </a:t>
          </a:r>
          <a:r>
            <a:rPr lang="ru-RU" sz="1100" dirty="0" err="1"/>
            <a:t>технологій</a:t>
          </a:r>
          <a:r>
            <a:rPr lang="ru-RU" sz="1100" dirty="0"/>
            <a:t> для </a:t>
          </a:r>
          <a:r>
            <a:rPr lang="ru-RU" sz="1100" dirty="0" err="1"/>
            <a:t>інтегрального</a:t>
          </a:r>
          <a:r>
            <a:rPr lang="ru-RU" sz="1100" dirty="0"/>
            <a:t> </a:t>
          </a:r>
          <a:r>
            <a:rPr lang="ru-RU" sz="1100" dirty="0" err="1"/>
            <a:t>гармонійного</a:t>
          </a:r>
          <a:r>
            <a:rPr lang="ru-RU" sz="1100" dirty="0"/>
            <a:t> </a:t>
          </a:r>
          <a:r>
            <a:rPr lang="ru-RU" sz="1100" dirty="0" err="1"/>
            <a:t>розвитку</a:t>
          </a:r>
          <a:r>
            <a:rPr lang="ru-RU" sz="1100" dirty="0"/>
            <a:t> </a:t>
          </a:r>
          <a:r>
            <a:rPr lang="ru-RU" sz="1100" dirty="0" err="1"/>
            <a:t>дитини</a:t>
          </a:r>
          <a:r>
            <a:rPr lang="ru-RU" sz="1100" dirty="0"/>
            <a:t> </a:t>
          </a:r>
        </a:p>
      </dgm:t>
    </dgm:pt>
    <dgm:pt modelId="{4864D353-D7D3-43BE-9175-3FE8216D8E48}" type="parTrans" cxnId="{2E564C66-DE42-4161-8A3D-D6DF19A63062}">
      <dgm:prSet/>
      <dgm:spPr/>
      <dgm:t>
        <a:bodyPr/>
        <a:lstStyle/>
        <a:p>
          <a:endParaRPr lang="ru-RU"/>
        </a:p>
      </dgm:t>
    </dgm:pt>
    <dgm:pt modelId="{3F428149-60D5-4F20-BE62-F6D7FA12C4A2}" type="sibTrans" cxnId="{2E564C66-DE42-4161-8A3D-D6DF19A63062}">
      <dgm:prSet/>
      <dgm:spPr/>
      <dgm:t>
        <a:bodyPr/>
        <a:lstStyle/>
        <a:p>
          <a:endParaRPr lang="ru-RU"/>
        </a:p>
      </dgm:t>
    </dgm:pt>
    <dgm:pt modelId="{298470A7-5523-4DBC-B183-3729C0A9B164}" type="pres">
      <dgm:prSet presAssocID="{02AF5C84-3717-4AB2-AC7D-D3DED7A6CAF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213B36-747E-4747-819E-6CFB8233A4DC}" type="pres">
      <dgm:prSet presAssocID="{02AF5C84-3717-4AB2-AC7D-D3DED7A6CAF7}" presName="cycle" presStyleCnt="0"/>
      <dgm:spPr/>
    </dgm:pt>
    <dgm:pt modelId="{A91DBC8E-DAFC-47C5-8C3F-F94F396E6733}" type="pres">
      <dgm:prSet presAssocID="{02AF5C84-3717-4AB2-AC7D-D3DED7A6CAF7}" presName="centerShape" presStyleCnt="0"/>
      <dgm:spPr/>
    </dgm:pt>
    <dgm:pt modelId="{520A4328-904E-4715-A438-30BD69DD8804}" type="pres">
      <dgm:prSet presAssocID="{02AF5C84-3717-4AB2-AC7D-D3DED7A6CAF7}" presName="connSite" presStyleLbl="node1" presStyleIdx="0" presStyleCnt="3"/>
      <dgm:spPr/>
    </dgm:pt>
    <dgm:pt modelId="{085F10F9-1472-4B95-9AB1-B1D6D18A69A2}" type="pres">
      <dgm:prSet presAssocID="{02AF5C84-3717-4AB2-AC7D-D3DED7A6CAF7}" presName="visible" presStyleLbl="node1" presStyleIdx="0" presStyleCnt="3" custScaleX="66915" custScaleY="60472" custLinFactNeighborX="14156" custLinFactNeighborY="8003"/>
      <dgm:spPr>
        <a:prstGeom prst="ellipse">
          <a:avLst/>
        </a:prstGeom>
      </dgm:spPr>
    </dgm:pt>
    <dgm:pt modelId="{0C5ACDBD-EB18-4AE8-BA61-C107A3186F27}" type="pres">
      <dgm:prSet presAssocID="{3FF58D13-76CC-4D91-853F-C019E91C4B27}" presName="Name25" presStyleLbl="parChTrans1D1" presStyleIdx="0" presStyleCnt="2"/>
      <dgm:spPr/>
      <dgm:t>
        <a:bodyPr/>
        <a:lstStyle/>
        <a:p>
          <a:endParaRPr lang="ru-RU"/>
        </a:p>
      </dgm:t>
    </dgm:pt>
    <dgm:pt modelId="{B67A4284-2778-4AB0-A317-F8DCC43A8E1E}" type="pres">
      <dgm:prSet presAssocID="{5C96682E-74BD-4AC8-836A-8904D7FB5AD1}" presName="node" presStyleCnt="0"/>
      <dgm:spPr/>
    </dgm:pt>
    <dgm:pt modelId="{8BC7BC2C-E24A-4A89-B9AF-E3EFDF41FD9F}" type="pres">
      <dgm:prSet presAssocID="{5C96682E-74BD-4AC8-836A-8904D7FB5AD1}" presName="parentNode" presStyleLbl="node1" presStyleIdx="1" presStyleCnt="3" custScaleX="209595" custScaleY="112535" custLinFactX="22909" custLinFactNeighborX="100000" custLinFactNeighborY="539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5A79C-3BDF-4B23-971C-3CDB76C96FA1}" type="pres">
      <dgm:prSet presAssocID="{5C96682E-74BD-4AC8-836A-8904D7FB5AD1}" presName="childNode" presStyleLbl="revTx" presStyleIdx="0" presStyleCnt="0">
        <dgm:presLayoutVars>
          <dgm:bulletEnabled val="1"/>
        </dgm:presLayoutVars>
      </dgm:prSet>
      <dgm:spPr/>
    </dgm:pt>
    <dgm:pt modelId="{901FEC7F-A67F-4BB1-8177-0A25A584C6A4}" type="pres">
      <dgm:prSet presAssocID="{4864D353-D7D3-43BE-9175-3FE8216D8E48}" presName="Name25" presStyleLbl="parChTrans1D1" presStyleIdx="1" presStyleCnt="2"/>
      <dgm:spPr/>
      <dgm:t>
        <a:bodyPr/>
        <a:lstStyle/>
        <a:p>
          <a:endParaRPr lang="ru-RU"/>
        </a:p>
      </dgm:t>
    </dgm:pt>
    <dgm:pt modelId="{65051071-8B4D-4E39-879A-CDD9042D7FE3}" type="pres">
      <dgm:prSet presAssocID="{373C9FBD-257D-411F-8B4F-DCF564E5C266}" presName="node" presStyleCnt="0"/>
      <dgm:spPr/>
    </dgm:pt>
    <dgm:pt modelId="{81C9F2DF-51C9-4840-AFC1-18D1F7C9B268}" type="pres">
      <dgm:prSet presAssocID="{373C9FBD-257D-411F-8B4F-DCF564E5C266}" presName="parentNode" presStyleLbl="node1" presStyleIdx="2" presStyleCnt="3" custScaleX="208349" custScaleY="124482" custLinFactNeighborX="-6257" custLinFactNeighborY="479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67B4A-43D8-4396-BBAF-E6BFB9E556DE}" type="pres">
      <dgm:prSet presAssocID="{373C9FBD-257D-411F-8B4F-DCF564E5C266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E564C66-DE42-4161-8A3D-D6DF19A63062}" srcId="{02AF5C84-3717-4AB2-AC7D-D3DED7A6CAF7}" destId="{373C9FBD-257D-411F-8B4F-DCF564E5C266}" srcOrd="1" destOrd="0" parTransId="{4864D353-D7D3-43BE-9175-3FE8216D8E48}" sibTransId="{3F428149-60D5-4F20-BE62-F6D7FA12C4A2}"/>
    <dgm:cxn modelId="{9A17BEC5-B38F-489C-A83B-3C644BDC3213}" type="presOf" srcId="{02AF5C84-3717-4AB2-AC7D-D3DED7A6CAF7}" destId="{298470A7-5523-4DBC-B183-3729C0A9B164}" srcOrd="0" destOrd="0" presId="urn:microsoft.com/office/officeart/2005/8/layout/radial2"/>
    <dgm:cxn modelId="{85051FBA-4472-4B7F-9900-E80CE19CE599}" srcId="{02AF5C84-3717-4AB2-AC7D-D3DED7A6CAF7}" destId="{5C96682E-74BD-4AC8-836A-8904D7FB5AD1}" srcOrd="0" destOrd="0" parTransId="{3FF58D13-76CC-4D91-853F-C019E91C4B27}" sibTransId="{7F6F9BAD-E597-4C69-B1F0-054192955934}"/>
    <dgm:cxn modelId="{AC8B0032-FCF8-4E35-A89B-D61EC285F64C}" type="presOf" srcId="{4864D353-D7D3-43BE-9175-3FE8216D8E48}" destId="{901FEC7F-A67F-4BB1-8177-0A25A584C6A4}" srcOrd="0" destOrd="0" presId="urn:microsoft.com/office/officeart/2005/8/layout/radial2"/>
    <dgm:cxn modelId="{B5C3A5AB-980E-4CDA-AC03-9D5E559B896F}" type="presOf" srcId="{5C96682E-74BD-4AC8-836A-8904D7FB5AD1}" destId="{8BC7BC2C-E24A-4A89-B9AF-E3EFDF41FD9F}" srcOrd="0" destOrd="0" presId="urn:microsoft.com/office/officeart/2005/8/layout/radial2"/>
    <dgm:cxn modelId="{CD7B275A-5767-469F-A85A-8EC24E0C425C}" type="presOf" srcId="{373C9FBD-257D-411F-8B4F-DCF564E5C266}" destId="{81C9F2DF-51C9-4840-AFC1-18D1F7C9B268}" srcOrd="0" destOrd="0" presId="urn:microsoft.com/office/officeart/2005/8/layout/radial2"/>
    <dgm:cxn modelId="{DE19B024-85B8-4BB9-B17A-9C294B6D1BFF}" type="presOf" srcId="{3FF58D13-76CC-4D91-853F-C019E91C4B27}" destId="{0C5ACDBD-EB18-4AE8-BA61-C107A3186F27}" srcOrd="0" destOrd="0" presId="urn:microsoft.com/office/officeart/2005/8/layout/radial2"/>
    <dgm:cxn modelId="{C4BC563E-499F-47E5-A6E7-D72F46401D57}" type="presParOf" srcId="{298470A7-5523-4DBC-B183-3729C0A9B164}" destId="{80213B36-747E-4747-819E-6CFB8233A4DC}" srcOrd="0" destOrd="0" presId="urn:microsoft.com/office/officeart/2005/8/layout/radial2"/>
    <dgm:cxn modelId="{BEF261F3-3BCF-403B-AC8F-5CC810EC583A}" type="presParOf" srcId="{80213B36-747E-4747-819E-6CFB8233A4DC}" destId="{A91DBC8E-DAFC-47C5-8C3F-F94F396E6733}" srcOrd="0" destOrd="0" presId="urn:microsoft.com/office/officeart/2005/8/layout/radial2"/>
    <dgm:cxn modelId="{BA9C973B-33D3-4043-A625-9273C8E9078C}" type="presParOf" srcId="{A91DBC8E-DAFC-47C5-8C3F-F94F396E6733}" destId="{520A4328-904E-4715-A438-30BD69DD8804}" srcOrd="0" destOrd="0" presId="urn:microsoft.com/office/officeart/2005/8/layout/radial2"/>
    <dgm:cxn modelId="{AD63A8F4-ECBD-4B02-9667-7ECE0ED40FA0}" type="presParOf" srcId="{A91DBC8E-DAFC-47C5-8C3F-F94F396E6733}" destId="{085F10F9-1472-4B95-9AB1-B1D6D18A69A2}" srcOrd="1" destOrd="0" presId="urn:microsoft.com/office/officeart/2005/8/layout/radial2"/>
    <dgm:cxn modelId="{5343FB4F-1FDB-49FA-978D-E1C82BFFEAFB}" type="presParOf" srcId="{80213B36-747E-4747-819E-6CFB8233A4DC}" destId="{0C5ACDBD-EB18-4AE8-BA61-C107A3186F27}" srcOrd="1" destOrd="0" presId="urn:microsoft.com/office/officeart/2005/8/layout/radial2"/>
    <dgm:cxn modelId="{FE8A0A7A-2533-4130-ADEA-24120A5824FE}" type="presParOf" srcId="{80213B36-747E-4747-819E-6CFB8233A4DC}" destId="{B67A4284-2778-4AB0-A317-F8DCC43A8E1E}" srcOrd="2" destOrd="0" presId="urn:microsoft.com/office/officeart/2005/8/layout/radial2"/>
    <dgm:cxn modelId="{58D24E27-4A3E-40AD-B7A4-83A4BF8F7FE8}" type="presParOf" srcId="{B67A4284-2778-4AB0-A317-F8DCC43A8E1E}" destId="{8BC7BC2C-E24A-4A89-B9AF-E3EFDF41FD9F}" srcOrd="0" destOrd="0" presId="urn:microsoft.com/office/officeart/2005/8/layout/radial2"/>
    <dgm:cxn modelId="{7476B326-9DF0-4EC6-9C8A-6E1A87279417}" type="presParOf" srcId="{B67A4284-2778-4AB0-A317-F8DCC43A8E1E}" destId="{F3D5A79C-3BDF-4B23-971C-3CDB76C96FA1}" srcOrd="1" destOrd="0" presId="urn:microsoft.com/office/officeart/2005/8/layout/radial2"/>
    <dgm:cxn modelId="{EC22CDC9-46BF-446F-BAF2-DD323E06FE12}" type="presParOf" srcId="{80213B36-747E-4747-819E-6CFB8233A4DC}" destId="{901FEC7F-A67F-4BB1-8177-0A25A584C6A4}" srcOrd="3" destOrd="0" presId="urn:microsoft.com/office/officeart/2005/8/layout/radial2"/>
    <dgm:cxn modelId="{7CA5282E-0007-4683-9352-B5C91C8C9697}" type="presParOf" srcId="{80213B36-747E-4747-819E-6CFB8233A4DC}" destId="{65051071-8B4D-4E39-879A-CDD9042D7FE3}" srcOrd="4" destOrd="0" presId="urn:microsoft.com/office/officeart/2005/8/layout/radial2"/>
    <dgm:cxn modelId="{85817152-D941-404F-A843-1D408E91B467}" type="presParOf" srcId="{65051071-8B4D-4E39-879A-CDD9042D7FE3}" destId="{81C9F2DF-51C9-4840-AFC1-18D1F7C9B268}" srcOrd="0" destOrd="0" presId="urn:microsoft.com/office/officeart/2005/8/layout/radial2"/>
    <dgm:cxn modelId="{5682FECD-6D77-450E-8DA5-5A290417BC93}" type="presParOf" srcId="{65051071-8B4D-4E39-879A-CDD9042D7FE3}" destId="{71367B4A-43D8-4396-BBAF-E6BFB9E556D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1FEC7F-A67F-4BB1-8177-0A25A584C6A4}">
      <dsp:nvSpPr>
        <dsp:cNvPr id="0" name=""/>
        <dsp:cNvSpPr/>
      </dsp:nvSpPr>
      <dsp:spPr>
        <a:xfrm rot="2724761">
          <a:off x="1452617" y="4305620"/>
          <a:ext cx="441206" cy="67763"/>
        </a:xfrm>
        <a:custGeom>
          <a:avLst/>
          <a:gdLst/>
          <a:ahLst/>
          <a:cxnLst/>
          <a:rect l="0" t="0" r="0" b="0"/>
          <a:pathLst>
            <a:path>
              <a:moveTo>
                <a:pt x="0" y="33881"/>
              </a:moveTo>
              <a:lnTo>
                <a:pt x="441206" y="338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ACDBD-EB18-4AE8-BA61-C107A3186F27}">
      <dsp:nvSpPr>
        <dsp:cNvPr id="0" name=""/>
        <dsp:cNvSpPr/>
      </dsp:nvSpPr>
      <dsp:spPr>
        <a:xfrm rot="21209665">
          <a:off x="1526711" y="3009975"/>
          <a:ext cx="1587122" cy="67763"/>
        </a:xfrm>
        <a:custGeom>
          <a:avLst/>
          <a:gdLst/>
          <a:ahLst/>
          <a:cxnLst/>
          <a:rect l="0" t="0" r="0" b="0"/>
          <a:pathLst>
            <a:path>
              <a:moveTo>
                <a:pt x="0" y="33881"/>
              </a:moveTo>
              <a:lnTo>
                <a:pt x="1587122" y="338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5F10F9-1472-4B95-9AB1-B1D6D18A69A2}">
      <dsp:nvSpPr>
        <dsp:cNvPr id="0" name=""/>
        <dsp:cNvSpPr/>
      </dsp:nvSpPr>
      <dsp:spPr>
        <a:xfrm>
          <a:off x="71442" y="2643174"/>
          <a:ext cx="1799605" cy="16263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C7BC2C-E24A-4A89-B9AF-E3EFDF41FD9F}">
      <dsp:nvSpPr>
        <dsp:cNvPr id="0" name=""/>
        <dsp:cNvSpPr/>
      </dsp:nvSpPr>
      <dsp:spPr>
        <a:xfrm>
          <a:off x="3071827" y="1857365"/>
          <a:ext cx="3382095" cy="1815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i="1" kern="1200"/>
            <a:t>загальні </a:t>
          </a:r>
          <a:r>
            <a:rPr lang="uk-UA" sz="1100" kern="1200"/>
            <a:t>- здатність зберігати та примножувати моральні, культурні, наукові цінності і досягнення суспільствана  основі розуміння історії та закономірностей розвитку предметної області, її місця у загальній системі знань про природу і суспільство та у розвитку суспільства, техніки і технологій, вести здоровий спосіб життя</a:t>
          </a:r>
          <a:endParaRPr lang="ru-RU" sz="1100" kern="1200" dirty="0"/>
        </a:p>
      </dsp:txBody>
      <dsp:txXfrm>
        <a:off x="3071827" y="1857365"/>
        <a:ext cx="3382095" cy="1815902"/>
      </dsp:txXfrm>
    </dsp:sp>
    <dsp:sp modelId="{81C9F2DF-51C9-4840-AFC1-18D1F7C9B268}">
      <dsp:nvSpPr>
        <dsp:cNvPr id="0" name=""/>
        <dsp:cNvSpPr/>
      </dsp:nvSpPr>
      <dsp:spPr>
        <a:xfrm>
          <a:off x="1000127" y="4357686"/>
          <a:ext cx="3361989" cy="20086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err="1"/>
            <a:t>спеціальні</a:t>
          </a:r>
          <a:r>
            <a:rPr lang="ru-RU" sz="1100" kern="1200" dirty="0"/>
            <a:t> - </a:t>
          </a:r>
          <a:r>
            <a:rPr lang="ru-RU" sz="1100" kern="1200" dirty="0" err="1"/>
            <a:t>здатність</a:t>
          </a:r>
          <a:r>
            <a:rPr lang="ru-RU" sz="1100" kern="1200" dirty="0"/>
            <a:t> до </a:t>
          </a:r>
          <a:r>
            <a:rPr lang="ru-RU" sz="1100" kern="1200" dirty="0" err="1"/>
            <a:t>опанування</a:t>
          </a:r>
          <a:r>
            <a:rPr lang="ru-RU" sz="1100" kern="1200" dirty="0"/>
            <a:t> та </a:t>
          </a:r>
          <a:r>
            <a:rPr lang="ru-RU" sz="1100" kern="1200" dirty="0" err="1"/>
            <a:t>використання</a:t>
          </a:r>
          <a:r>
            <a:rPr lang="ru-RU" sz="1100" kern="1200" dirty="0"/>
            <a:t> </a:t>
          </a:r>
          <a:r>
            <a:rPr lang="ru-RU" sz="1100" kern="1200" dirty="0" err="1"/>
            <a:t>педагогічних</a:t>
          </a:r>
          <a:r>
            <a:rPr lang="ru-RU" sz="1100" kern="1200" dirty="0"/>
            <a:t>, </a:t>
          </a:r>
          <a:r>
            <a:rPr lang="ru-RU" sz="1100" kern="1200" dirty="0" err="1"/>
            <a:t>медико-біологічних</a:t>
          </a:r>
          <a:r>
            <a:rPr lang="ru-RU" sz="1100" kern="1200" dirty="0"/>
            <a:t>, </a:t>
          </a:r>
          <a:r>
            <a:rPr lang="ru-RU" sz="1100" kern="1200" dirty="0" err="1"/>
            <a:t>інформаційних</a:t>
          </a:r>
          <a:r>
            <a:rPr lang="ru-RU" sz="1100" kern="1200" dirty="0"/>
            <a:t> </a:t>
          </a:r>
          <a:r>
            <a:rPr lang="ru-RU" sz="1100" kern="1200" dirty="0" err="1"/>
            <a:t>технологій</a:t>
          </a:r>
          <a:r>
            <a:rPr lang="ru-RU" sz="1100" kern="1200" dirty="0"/>
            <a:t> для </a:t>
          </a:r>
          <a:r>
            <a:rPr lang="ru-RU" sz="1100" kern="1200" dirty="0" err="1"/>
            <a:t>формування</a:t>
          </a:r>
          <a:r>
            <a:rPr lang="ru-RU" sz="1100" kern="1200" dirty="0"/>
            <a:t> здорового способу </a:t>
          </a:r>
          <a:r>
            <a:rPr lang="ru-RU" sz="1100" kern="1200" dirty="0" err="1"/>
            <a:t>життя</a:t>
          </a:r>
          <a:r>
            <a:rPr lang="ru-RU" sz="1100" kern="1200" dirty="0"/>
            <a:t>, </a:t>
          </a:r>
          <a:r>
            <a:rPr lang="ru-RU" sz="1100" kern="1200" dirty="0" err="1"/>
            <a:t>розвитку</a:t>
          </a:r>
          <a:r>
            <a:rPr lang="ru-RU" sz="1100" kern="1200" dirty="0"/>
            <a:t> </a:t>
          </a:r>
          <a:r>
            <a:rPr lang="ru-RU" sz="1100" kern="1200" dirty="0" err="1"/>
            <a:t>рухових</a:t>
          </a:r>
          <a:r>
            <a:rPr lang="ru-RU" sz="1100" kern="1200" dirty="0"/>
            <a:t> </a:t>
          </a:r>
          <a:r>
            <a:rPr lang="ru-RU" sz="1100" kern="1200" dirty="0" err="1"/>
            <a:t>умінь</a:t>
          </a:r>
          <a:r>
            <a:rPr lang="ru-RU" sz="1100" kern="1200" dirty="0"/>
            <a:t> </a:t>
          </a:r>
          <a:r>
            <a:rPr lang="ru-RU" sz="1100" kern="1200" dirty="0" err="1"/>
            <a:t>і</a:t>
          </a:r>
          <a:r>
            <a:rPr lang="ru-RU" sz="1100" kern="1200" dirty="0"/>
            <a:t> </a:t>
          </a:r>
          <a:r>
            <a:rPr lang="ru-RU" sz="1100" kern="1200" dirty="0" err="1"/>
            <a:t>навичок</a:t>
          </a:r>
          <a:r>
            <a:rPr lang="ru-RU" sz="1100" kern="1200" dirty="0"/>
            <a:t>, </a:t>
          </a:r>
          <a:r>
            <a:rPr lang="ru-RU" sz="1100" kern="1200" dirty="0" err="1"/>
            <a:t>розвитку</a:t>
          </a:r>
          <a:r>
            <a:rPr lang="ru-RU" sz="1100" kern="1200" dirty="0"/>
            <a:t> </a:t>
          </a:r>
          <a:r>
            <a:rPr lang="ru-RU" sz="1100" kern="1200" dirty="0" err="1"/>
            <a:t>фізичних</a:t>
          </a:r>
          <a:r>
            <a:rPr lang="ru-RU" sz="1100" kern="1200" dirty="0"/>
            <a:t> (</a:t>
          </a:r>
          <a:r>
            <a:rPr lang="ru-RU" sz="1100" kern="1200" dirty="0" err="1"/>
            <a:t>рухових</a:t>
          </a:r>
          <a:r>
            <a:rPr lang="ru-RU" sz="1100" kern="1200" dirty="0"/>
            <a:t>) </a:t>
          </a:r>
          <a:r>
            <a:rPr lang="ru-RU" sz="1100" kern="1200" dirty="0" err="1"/>
            <a:t>якостей</a:t>
          </a:r>
          <a:r>
            <a:rPr lang="ru-RU" sz="1100" kern="1200" dirty="0"/>
            <a:t> </a:t>
          </a:r>
          <a:r>
            <a:rPr lang="ru-RU" sz="1100" kern="1200" dirty="0" err="1"/>
            <a:t>учнів</a:t>
          </a:r>
          <a:r>
            <a:rPr lang="ru-RU" sz="1100" kern="1200" dirty="0"/>
            <a:t> </a:t>
          </a:r>
          <a:r>
            <a:rPr lang="ru-RU" sz="1100" kern="1200" dirty="0" err="1"/>
            <a:t>і</a:t>
          </a:r>
          <a:r>
            <a:rPr lang="ru-RU" sz="1100" kern="1200" dirty="0"/>
            <a:t> </a:t>
          </a:r>
          <a:r>
            <a:rPr lang="ru-RU" sz="1100" kern="1200" dirty="0" err="1"/>
            <a:t>самостійного</a:t>
          </a:r>
          <a:r>
            <a:rPr lang="ru-RU" sz="1100" kern="1200" dirty="0"/>
            <a:t> </a:t>
          </a:r>
          <a:r>
            <a:rPr lang="ru-RU" sz="1100" kern="1200" dirty="0" err="1"/>
            <a:t>розроблення</a:t>
          </a:r>
          <a:r>
            <a:rPr lang="ru-RU" sz="1100" kern="1200" dirty="0"/>
            <a:t> методик </a:t>
          </a:r>
          <a:r>
            <a:rPr lang="ru-RU" sz="1100" kern="1200" dirty="0" err="1"/>
            <a:t>і</a:t>
          </a:r>
          <a:r>
            <a:rPr lang="ru-RU" sz="1100" kern="1200" dirty="0"/>
            <a:t> </a:t>
          </a:r>
          <a:r>
            <a:rPr lang="ru-RU" sz="1100" kern="1200" dirty="0" err="1"/>
            <a:t>технологій</a:t>
          </a:r>
          <a:r>
            <a:rPr lang="ru-RU" sz="1100" kern="1200" dirty="0"/>
            <a:t> для </a:t>
          </a:r>
          <a:r>
            <a:rPr lang="ru-RU" sz="1100" kern="1200" dirty="0" err="1"/>
            <a:t>інтегрального</a:t>
          </a:r>
          <a:r>
            <a:rPr lang="ru-RU" sz="1100" kern="1200" dirty="0"/>
            <a:t> </a:t>
          </a:r>
          <a:r>
            <a:rPr lang="ru-RU" sz="1100" kern="1200" dirty="0" err="1"/>
            <a:t>гармонійного</a:t>
          </a:r>
          <a:r>
            <a:rPr lang="ru-RU" sz="1100" kern="1200" dirty="0"/>
            <a:t> </a:t>
          </a:r>
          <a:r>
            <a:rPr lang="ru-RU" sz="1100" kern="1200" dirty="0" err="1"/>
            <a:t>розвитку</a:t>
          </a:r>
          <a:r>
            <a:rPr lang="ru-RU" sz="1100" kern="1200" dirty="0"/>
            <a:t> </a:t>
          </a:r>
          <a:r>
            <a:rPr lang="ru-RU" sz="1100" kern="1200" dirty="0" err="1"/>
            <a:t>дитини</a:t>
          </a:r>
          <a:r>
            <a:rPr lang="ru-RU" sz="1100" kern="1200" dirty="0"/>
            <a:t> </a:t>
          </a:r>
        </a:p>
      </dsp:txBody>
      <dsp:txXfrm>
        <a:off x="1000127" y="4357686"/>
        <a:ext cx="3361989" cy="2008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855C3-675D-4E40-A893-2F8626DD77A2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DF9B3-B1BC-4F30-87F1-EAB0AC2B81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84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ddpu.edu.ua/course/view.php?id=1309" TargetMode="External"/><Relationship Id="rId2" Type="http://schemas.openxmlformats.org/officeDocument/2006/relationships/hyperlink" Target="&#1050;&#1110;&#1085;&#1077;&#1079;&#1110;&#1086;%20&#1090;&#1077;&#1081;&#1087;&#1091;&#1074;&#1072;&#1085;&#1085;&#1103;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esktop\AresKinesiologyTape_42_1024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928934"/>
            <a:ext cx="6786610" cy="550072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0"/>
            <a:ext cx="8501122" cy="5857916"/>
          </a:xfrm>
        </p:spPr>
        <p:txBody>
          <a:bodyPr/>
          <a:lstStyle/>
          <a:p>
            <a:pPr algn="ctr">
              <a:buNone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uk-UA" b="1" dirty="0">
                <a:solidFill>
                  <a:schemeClr val="tx2"/>
                </a:solidFill>
              </a:rPr>
              <a:t>ОСНОВИ КІНЕЗІОЛОГІЧНОГО ТЕЙПУВАННЯ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uk-UA" sz="1400" dirty="0"/>
              <a:t>назва дисципліни</a:t>
            </a:r>
            <a:endParaRPr lang="ru-RU" sz="1400" dirty="0"/>
          </a:p>
          <a:p>
            <a:pPr algn="ctr">
              <a:buNone/>
            </a:pPr>
            <a:r>
              <a:rPr lang="ru-RU" b="1" dirty="0">
                <a:solidFill>
                  <a:schemeClr val="tx2"/>
                </a:solidFill>
              </a:rPr>
              <a:t>для </a:t>
            </a:r>
            <a:r>
              <a:rPr lang="ru-RU" b="1" dirty="0" err="1">
                <a:solidFill>
                  <a:schemeClr val="tx2"/>
                </a:solidFill>
              </a:rPr>
              <a:t>всіх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факультетів</a:t>
            </a:r>
            <a:endParaRPr lang="uk-UA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uk-UA" sz="1400" dirty="0"/>
              <a:t>факультет</a:t>
            </a:r>
            <a:endParaRPr lang="ru-RU" sz="1400" dirty="0"/>
          </a:p>
          <a:p>
            <a:pPr>
              <a:buNone/>
            </a:pPr>
            <a:r>
              <a:rPr lang="uk-UA" b="1" dirty="0" err="1">
                <a:solidFill>
                  <a:schemeClr val="tx2"/>
                </a:solidFill>
              </a:rPr>
              <a:t>медико-біологічних</a:t>
            </a:r>
            <a:r>
              <a:rPr lang="uk-UA" b="1" dirty="0">
                <a:solidFill>
                  <a:schemeClr val="tx2"/>
                </a:solidFill>
              </a:rPr>
              <a:t> основ охорони життя та цивільного захисту</a:t>
            </a:r>
          </a:p>
          <a:p>
            <a:pPr algn="ctr">
              <a:buNone/>
            </a:pPr>
            <a:r>
              <a:rPr lang="uk-UA" sz="1400" dirty="0"/>
              <a:t>кафедра</a:t>
            </a:r>
            <a:endParaRPr lang="ru-RU" sz="1400" dirty="0"/>
          </a:p>
          <a:p>
            <a:pPr algn="ctr">
              <a:buNone/>
            </a:pPr>
            <a:r>
              <a:rPr lang="uk-UA" b="1" dirty="0">
                <a:solidFill>
                  <a:schemeClr val="tx2"/>
                </a:solidFill>
              </a:rPr>
              <a:t>для </a:t>
            </a:r>
            <a:r>
              <a:rPr lang="uk-UA" b="1" dirty="0" smtClean="0">
                <a:solidFill>
                  <a:schemeClr val="tx2"/>
                </a:solidFill>
              </a:rPr>
              <a:t>усіх </a:t>
            </a:r>
            <a:r>
              <a:rPr lang="uk-UA" b="1" dirty="0">
                <a:solidFill>
                  <a:schemeClr val="tx2"/>
                </a:solidFill>
              </a:rPr>
              <a:t>спеціальностей</a:t>
            </a:r>
          </a:p>
          <a:p>
            <a:pPr algn="ctr">
              <a:buNone/>
            </a:pPr>
            <a:r>
              <a:rPr lang="uk-UA" sz="1400" dirty="0"/>
              <a:t>спеціальність</a:t>
            </a:r>
            <a:endParaRPr lang="ru-RU" sz="1400" dirty="0"/>
          </a:p>
          <a:p>
            <a:pPr algn="ctr">
              <a:buNone/>
            </a:pPr>
            <a:r>
              <a:rPr lang="uk-UA" b="1" dirty="0">
                <a:solidFill>
                  <a:schemeClr val="tx2"/>
                </a:solidFill>
              </a:rPr>
              <a:t>для всіх </a:t>
            </a:r>
            <a:r>
              <a:rPr lang="uk-UA" b="1" dirty="0" smtClean="0">
                <a:solidFill>
                  <a:schemeClr val="tx2"/>
                </a:solidFill>
              </a:rPr>
              <a:t>освітніх програм</a:t>
            </a:r>
            <a:endParaRPr lang="uk-UA" b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uk-UA" sz="1400" dirty="0"/>
              <a:t>освітня програма</a:t>
            </a:r>
            <a:endParaRPr lang="ru-RU" sz="1400" dirty="0"/>
          </a:p>
          <a:p>
            <a:pPr algn="ctr">
              <a:buNone/>
            </a:pPr>
            <a:r>
              <a:rPr lang="uk-UA" b="1" smtClean="0">
                <a:solidFill>
                  <a:schemeClr val="tx2"/>
                </a:solidFill>
              </a:rPr>
              <a:t>другий (магістерський)</a:t>
            </a:r>
            <a:endParaRPr lang="uk-UA" b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uk-UA" sz="1400" dirty="0"/>
              <a:t>рівень вищої освіти</a:t>
            </a:r>
            <a:endParaRPr lang="ru-RU" sz="1400" dirty="0"/>
          </a:p>
          <a:p>
            <a:pPr>
              <a:buNone/>
            </a:pP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43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24936" cy="1368152"/>
          </a:xfrm>
        </p:spPr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 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sz="2700" b="1" dirty="0"/>
              <a:t>Макаренко Андрій Вікторович </a:t>
            </a:r>
            <a:r>
              <a:rPr lang="uk-UA" sz="2200" dirty="0">
                <a:solidFill>
                  <a:schemeClr val="tx1"/>
                </a:solidFill>
              </a:rPr>
              <a:t>-</a:t>
            </a:r>
            <a:r>
              <a:rPr lang="uk-UA" sz="2200" dirty="0"/>
              <a:t> </a:t>
            </a:r>
            <a:r>
              <a:rPr lang="uk-UA" sz="2200" dirty="0">
                <a:solidFill>
                  <a:schemeClr val="tx1"/>
                </a:solidFill>
              </a:rPr>
              <a:t>кандидат педагогічних наук,       </a:t>
            </a:r>
            <a:br>
              <a:rPr lang="uk-UA" sz="2200" dirty="0">
                <a:solidFill>
                  <a:schemeClr val="tx1"/>
                </a:solidFill>
              </a:rPr>
            </a:br>
            <a:r>
              <a:rPr lang="uk-UA" sz="2200" dirty="0">
                <a:solidFill>
                  <a:schemeClr val="tx1"/>
                </a:solidFill>
              </a:rPr>
              <a:t>                                                                     доцент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64704"/>
            <a:ext cx="8679338" cy="33843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 err="1"/>
              <a:t>профайл</a:t>
            </a:r>
            <a:r>
              <a:rPr lang="uk-UA" dirty="0"/>
              <a:t> викладача: </a:t>
            </a:r>
            <a:r>
              <a:rPr lang="uk-UA" dirty="0">
                <a:solidFill>
                  <a:schemeClr val="tx2"/>
                </a:solidFill>
                <a:hlinkClick r:id="rId2" action="ppaction://hlinkpres?slideindex=1&amp;slidetitle="/>
              </a:rPr>
              <a:t>http://slavdpu.dn.ua/index.php/kafedra-medyko- biolohichnykh-osnov-okhorony-zhyttia-ta-tsyvilnoho-zakhystu</a:t>
            </a:r>
            <a:endParaRPr lang="ru-RU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/>
              <a:t>e</a:t>
            </a:r>
            <a:r>
              <a:rPr lang="ru-RU" dirty="0"/>
              <a:t>-</a:t>
            </a:r>
            <a:r>
              <a:rPr lang="uk-UA" dirty="0" err="1"/>
              <a:t>mail</a:t>
            </a:r>
            <a:r>
              <a:rPr lang="uk-UA" dirty="0"/>
              <a:t> викладача: </a:t>
            </a:r>
            <a:r>
              <a:rPr lang="uk-UA" dirty="0">
                <a:solidFill>
                  <a:schemeClr val="tx2"/>
                </a:solidFill>
              </a:rPr>
              <a:t>makarenko.slavyansk@gmail.com</a:t>
            </a:r>
            <a:endParaRPr lang="ru-RU" dirty="0">
              <a:solidFill>
                <a:schemeClr val="tx2"/>
              </a:solidFill>
            </a:endParaRPr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/>
              <a:t>сторінка курсу в </a:t>
            </a:r>
            <a:r>
              <a:rPr lang="uk-UA" dirty="0" err="1"/>
              <a:t>Moodle</a:t>
            </a:r>
            <a:r>
              <a:rPr lang="uk-UA" dirty="0"/>
              <a:t>:</a:t>
            </a:r>
          </a:p>
          <a:p>
            <a:pPr>
              <a:buNone/>
            </a:pPr>
            <a:r>
              <a:rPr lang="en-US" dirty="0">
                <a:hlinkClick r:id="rId3"/>
              </a:rPr>
              <a:t>https://moodle.ddpu.edu.ua/course/view.php?id=1309</a:t>
            </a: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/>
              <a:t>розклад  консультацій: </a:t>
            </a:r>
            <a:r>
              <a:rPr lang="uk-UA" dirty="0">
                <a:solidFill>
                  <a:schemeClr val="tx2"/>
                </a:solidFill>
              </a:rPr>
              <a:t>понеділок</a:t>
            </a:r>
            <a:r>
              <a:rPr lang="ru-RU" dirty="0">
                <a:solidFill>
                  <a:schemeClr val="tx2"/>
                </a:solidFill>
              </a:rPr>
              <a:t>  з 14.30 – 15.30 год.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CD485BF-7FF4-43A1-9F7F-249D1A45A9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4149080"/>
            <a:ext cx="4495440" cy="27089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805" y="1484784"/>
            <a:ext cx="7315200" cy="288031"/>
          </a:xfrm>
        </p:spPr>
        <p:txBody>
          <a:bodyPr>
            <a:normAutofit fontScale="90000"/>
          </a:bodyPr>
          <a:lstStyle/>
          <a:p>
            <a:r>
              <a:rPr lang="ru-RU" sz="2200" b="1" dirty="0" err="1"/>
              <a:t>Анотація</a:t>
            </a:r>
            <a:r>
              <a:rPr lang="ru-RU" sz="2200" b="1" dirty="0"/>
              <a:t> до </a:t>
            </a:r>
            <a:r>
              <a:rPr lang="ru-RU" sz="2200" b="1" dirty="0" err="1"/>
              <a:t>дисципліни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308" y="928270"/>
            <a:ext cx="7438020" cy="472788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dirty="0"/>
              <a:t>     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/>
              <a:t> </a:t>
            </a:r>
            <a:r>
              <a:rPr lang="ru-RU" sz="1700" dirty="0" err="1"/>
              <a:t>Дисципліна</a:t>
            </a:r>
            <a:r>
              <a:rPr lang="ru-RU" sz="1700" dirty="0"/>
              <a:t> </a:t>
            </a:r>
            <a:r>
              <a:rPr lang="ru-RU" sz="1700" dirty="0" err="1"/>
              <a:t>спрямована</a:t>
            </a:r>
            <a:r>
              <a:rPr lang="ru-RU" sz="1700" dirty="0"/>
              <a:t> на </a:t>
            </a:r>
            <a:r>
              <a:rPr lang="ru-RU" sz="1700" dirty="0" err="1"/>
              <a:t>ознайомлення</a:t>
            </a:r>
            <a:r>
              <a:rPr lang="ru-RU" sz="1700" dirty="0"/>
              <a:t> </a:t>
            </a:r>
            <a:r>
              <a:rPr lang="ru-RU" sz="1700" dirty="0" err="1"/>
              <a:t>студентів</a:t>
            </a:r>
            <a:r>
              <a:rPr lang="ru-RU" sz="1700" dirty="0"/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700" dirty="0"/>
              <a:t>з </a:t>
            </a:r>
            <a:r>
              <a:rPr lang="ru-RU" sz="1700" dirty="0" err="1"/>
              <a:t>базовими</a:t>
            </a:r>
            <a:r>
              <a:rPr lang="ru-RU" sz="1700" dirty="0"/>
              <a:t> </a:t>
            </a:r>
            <a:r>
              <a:rPr lang="ru-RU" sz="1700" dirty="0" err="1"/>
              <a:t>знаннями</a:t>
            </a:r>
            <a:r>
              <a:rPr lang="ru-RU" sz="1700" dirty="0"/>
              <a:t> </a:t>
            </a:r>
            <a:r>
              <a:rPr lang="ru-RU" sz="1700" dirty="0" err="1"/>
              <a:t>щодо</a:t>
            </a:r>
            <a:r>
              <a:rPr lang="ru-RU" sz="1700" dirty="0"/>
              <a:t> </a:t>
            </a:r>
            <a:r>
              <a:rPr lang="ru-RU" sz="1700" dirty="0" err="1"/>
              <a:t>застосування</a:t>
            </a:r>
            <a:r>
              <a:rPr lang="ru-RU" sz="1700" dirty="0"/>
              <a:t> методу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700" dirty="0" err="1"/>
              <a:t>кінезіологічного</a:t>
            </a:r>
            <a:r>
              <a:rPr lang="ru-RU" sz="1700" dirty="0"/>
              <a:t> тейпування, </a:t>
            </a:r>
            <a:r>
              <a:rPr lang="ru-RU" sz="1700" dirty="0" err="1"/>
              <a:t>формування</a:t>
            </a:r>
            <a:r>
              <a:rPr lang="ru-RU" sz="1700" dirty="0"/>
              <a:t> у </a:t>
            </a:r>
            <a:r>
              <a:rPr lang="ru-RU" sz="1700" dirty="0" err="1"/>
              <a:t>студентів</a:t>
            </a:r>
            <a:r>
              <a:rPr lang="ru-RU" sz="1700" dirty="0"/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700" dirty="0" err="1"/>
              <a:t>теоретичних</a:t>
            </a:r>
            <a:r>
              <a:rPr lang="ru-RU" sz="1700" dirty="0"/>
              <a:t> </a:t>
            </a:r>
            <a:r>
              <a:rPr lang="ru-RU" sz="1700" dirty="0" err="1"/>
              <a:t>знань</a:t>
            </a:r>
            <a:r>
              <a:rPr lang="ru-RU" sz="1700" dirty="0"/>
              <a:t> та </a:t>
            </a:r>
            <a:r>
              <a:rPr lang="ru-RU" sz="1700" dirty="0" err="1"/>
              <a:t>отримання</a:t>
            </a:r>
            <a:r>
              <a:rPr lang="ru-RU" sz="1700" dirty="0"/>
              <a:t> </a:t>
            </a:r>
            <a:r>
              <a:rPr lang="ru-RU" sz="1700" dirty="0" err="1"/>
              <a:t>практичних</a:t>
            </a:r>
            <a:r>
              <a:rPr lang="ru-RU" sz="1700" dirty="0"/>
              <a:t> </a:t>
            </a:r>
            <a:r>
              <a:rPr lang="ru-RU" sz="1700" dirty="0" err="1"/>
              <a:t>навичок</a:t>
            </a:r>
            <a:r>
              <a:rPr lang="ru-RU" sz="1700" dirty="0"/>
              <a:t> з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700" dirty="0" err="1"/>
              <a:t>організації</a:t>
            </a:r>
            <a:r>
              <a:rPr lang="ru-RU" sz="1700" dirty="0"/>
              <a:t> та </a:t>
            </a:r>
            <a:r>
              <a:rPr lang="ru-RU" sz="1700" dirty="0" err="1"/>
              <a:t>проведення</a:t>
            </a:r>
            <a:r>
              <a:rPr lang="ru-RU" sz="1700" dirty="0"/>
              <a:t> </a:t>
            </a:r>
            <a:r>
              <a:rPr lang="ru-RU" sz="1700" dirty="0" err="1"/>
              <a:t>кінезіотейпування</a:t>
            </a:r>
            <a:r>
              <a:rPr lang="ru-RU" sz="1700" dirty="0"/>
              <a:t> при </a:t>
            </a:r>
            <a:r>
              <a:rPr lang="ru-RU" sz="1700" dirty="0" err="1"/>
              <a:t>різних</a:t>
            </a:r>
            <a:r>
              <a:rPr lang="ru-RU" sz="1700" dirty="0"/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700" dirty="0" err="1"/>
              <a:t>патологічних</a:t>
            </a:r>
            <a:r>
              <a:rPr lang="ru-RU" sz="1700" dirty="0"/>
              <a:t> станах. </a:t>
            </a:r>
            <a:r>
              <a:rPr lang="ru-RU" sz="1700" dirty="0" err="1"/>
              <a:t>Навчити</a:t>
            </a:r>
            <a:r>
              <a:rPr lang="ru-RU" sz="1700" dirty="0"/>
              <a:t> </a:t>
            </a:r>
            <a:r>
              <a:rPr lang="ru-RU" sz="1700" dirty="0" err="1"/>
              <a:t>кінезіотейпуванню</a:t>
            </a:r>
            <a:r>
              <a:rPr lang="ru-RU" sz="1700" dirty="0"/>
              <a:t>, </a:t>
            </a:r>
            <a:r>
              <a:rPr lang="ru-RU" sz="1700" dirty="0" err="1"/>
              <a:t>його</a:t>
            </a:r>
            <a:r>
              <a:rPr lang="ru-RU" sz="1700" dirty="0"/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700" dirty="0"/>
              <a:t>формам, видам та </a:t>
            </a:r>
            <a:r>
              <a:rPr lang="ru-RU" sz="1700" dirty="0" err="1"/>
              <a:t>класифікації</a:t>
            </a:r>
            <a:r>
              <a:rPr lang="ru-RU" sz="1700" dirty="0"/>
              <a:t>; </a:t>
            </a:r>
            <a:r>
              <a:rPr lang="ru-RU" sz="1700" dirty="0" err="1"/>
              <a:t>сприяти</a:t>
            </a:r>
            <a:r>
              <a:rPr lang="ru-RU" sz="1700" dirty="0"/>
              <a:t> </a:t>
            </a:r>
            <a:r>
              <a:rPr lang="ru-RU" sz="1700" dirty="0" err="1"/>
              <a:t>засвоєнню</a:t>
            </a:r>
            <a:r>
              <a:rPr lang="ru-RU" sz="1700" dirty="0"/>
              <a:t> </a:t>
            </a:r>
            <a:r>
              <a:rPr lang="ru-RU" sz="1700" dirty="0" err="1"/>
              <a:t>критеріїв</a:t>
            </a:r>
            <a:r>
              <a:rPr lang="ru-RU" sz="1700" dirty="0"/>
              <a:t> </a:t>
            </a:r>
            <a:r>
              <a:rPr lang="ru-RU" sz="1700" dirty="0" err="1"/>
              <a:t>оцінки</a:t>
            </a:r>
            <a:endParaRPr lang="ru-RU" sz="1700" dirty="0"/>
          </a:p>
          <a:p>
            <a:pPr algn="just">
              <a:lnSpc>
                <a:spcPct val="150000"/>
              </a:lnSpc>
              <a:buNone/>
            </a:pPr>
            <a:r>
              <a:rPr lang="ru-RU" sz="1700" dirty="0" err="1"/>
              <a:t>ефективності</a:t>
            </a:r>
            <a:r>
              <a:rPr lang="ru-RU" sz="1700" dirty="0"/>
              <a:t> кінезіологічного тейпування; </a:t>
            </a:r>
            <a:r>
              <a:rPr lang="ru-RU" sz="1700" dirty="0" err="1"/>
              <a:t>сформувати</a:t>
            </a:r>
            <a:r>
              <a:rPr lang="ru-RU" sz="1700" dirty="0"/>
              <a:t> </a:t>
            </a:r>
            <a:r>
              <a:rPr lang="ru-RU" sz="1700" dirty="0" err="1"/>
              <a:t>навички</a:t>
            </a:r>
            <a:r>
              <a:rPr lang="ru-RU" sz="1700" dirty="0"/>
              <a:t> з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700" dirty="0" err="1"/>
              <a:t>діагностики</a:t>
            </a:r>
            <a:r>
              <a:rPr lang="ru-RU" sz="1700" dirty="0"/>
              <a:t> </a:t>
            </a:r>
            <a:r>
              <a:rPr lang="ru-RU" sz="1700" dirty="0" err="1"/>
              <a:t>функціонального</a:t>
            </a:r>
            <a:r>
              <a:rPr lang="ru-RU" sz="1700" dirty="0"/>
              <a:t> стану </a:t>
            </a:r>
            <a:r>
              <a:rPr lang="ru-RU" sz="1700" dirty="0" err="1"/>
              <a:t>завдяки</a:t>
            </a:r>
            <a:r>
              <a:rPr lang="ru-RU" sz="1700" dirty="0"/>
              <a:t> </a:t>
            </a:r>
            <a:r>
              <a:rPr lang="ru-RU" sz="1700" dirty="0" err="1"/>
              <a:t>знанням</a:t>
            </a:r>
            <a:r>
              <a:rPr lang="ru-RU" sz="1700" dirty="0"/>
              <a:t> </a:t>
            </a:r>
            <a:r>
              <a:rPr lang="ru-RU" sz="1700" dirty="0" err="1"/>
              <a:t>принципів</a:t>
            </a:r>
            <a:endParaRPr lang="ru-RU" sz="1700" dirty="0"/>
          </a:p>
          <a:p>
            <a:pPr algn="just">
              <a:lnSpc>
                <a:spcPct val="150000"/>
              </a:lnSpc>
              <a:buNone/>
            </a:pPr>
            <a:r>
              <a:rPr lang="ru-RU" sz="1700" dirty="0" err="1"/>
              <a:t>раціонального</a:t>
            </a:r>
            <a:r>
              <a:rPr lang="ru-RU" sz="1700" dirty="0"/>
              <a:t> </a:t>
            </a:r>
            <a:r>
              <a:rPr lang="ru-RU" sz="1700" dirty="0" err="1"/>
              <a:t>вибору</a:t>
            </a:r>
            <a:r>
              <a:rPr lang="ru-RU" sz="1700" dirty="0"/>
              <a:t> </a:t>
            </a:r>
            <a:r>
              <a:rPr lang="ru-RU" sz="1700" dirty="0" err="1"/>
              <a:t>техніки</a:t>
            </a:r>
            <a:r>
              <a:rPr lang="ru-RU" sz="1700" dirty="0"/>
              <a:t> </a:t>
            </a:r>
            <a:r>
              <a:rPr lang="ru-RU" sz="1700" dirty="0" err="1"/>
              <a:t>застосування</a:t>
            </a:r>
            <a:r>
              <a:rPr lang="ru-RU" sz="1700" dirty="0"/>
              <a:t> </a:t>
            </a:r>
            <a:r>
              <a:rPr lang="ru-RU" sz="1700" dirty="0" err="1"/>
              <a:t>кінезіотейпування</a:t>
            </a:r>
            <a:r>
              <a:rPr lang="ru-RU" sz="1700" dirty="0"/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42675CB-5282-4D86-A467-7145095B3A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1201850"/>
            <a:ext cx="2922712" cy="25403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03816588"/>
              </p:ext>
            </p:extLst>
          </p:nvPr>
        </p:nvGraphicFramePr>
        <p:xfrm>
          <a:off x="357158" y="0"/>
          <a:ext cx="7143800" cy="6578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0" y="3071810"/>
            <a:ext cx="2428860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4643446"/>
            <a:ext cx="4071966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929190" y="4572008"/>
            <a:ext cx="407196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Очікувані результати навчання: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використовувати закономірності розвитку фізичних (рухових) якостей у різних видах рухової активності; біологічні, соціальні, психологічні та інші фактори збереження здоров’я, а також біологічні, соціальні, психологічні й духовні чинники, що обумовлюють значущість професії фахівця в галузі фізичного виховання та спорту.</a:t>
            </a:r>
            <a:endParaRPr kumimoji="0" lang="uk-UA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500042"/>
            <a:ext cx="642942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357290" y="642918"/>
            <a:ext cx="60722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 вивчення дисципліни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 забезпечити відповідні сучасним вимогам знання про формування і зміцнення здоров’я населення шляхом використання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кінезіологічних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тейпів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258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315200" cy="1214446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err="1"/>
              <a:t>Інформаційний</a:t>
            </a:r>
            <a:r>
              <a:rPr lang="ru-RU" sz="2000" b="1" dirty="0"/>
              <a:t> </a:t>
            </a:r>
            <a:r>
              <a:rPr lang="ru-RU" sz="2000" b="1" dirty="0" err="1"/>
              <a:t>обсяг</a:t>
            </a:r>
            <a:r>
              <a:rPr lang="ru-RU" sz="2000" b="1" dirty="0"/>
              <a:t> </a:t>
            </a:r>
            <a:r>
              <a:rPr lang="ru-RU" sz="2000" b="1" dirty="0" err="1"/>
              <a:t>навчальної</a:t>
            </a:r>
            <a:r>
              <a:rPr lang="ru-RU" sz="2000" b="1" dirty="0"/>
              <a:t> </a:t>
            </a:r>
            <a:r>
              <a:rPr lang="ru-RU" sz="2000" b="1"/>
              <a:t>дисципліни: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142984"/>
            <a:ext cx="6872310" cy="5168178"/>
          </a:xfrm>
        </p:spPr>
        <p:txBody>
          <a:bodyPr>
            <a:normAutofit/>
          </a:bodyPr>
          <a:lstStyle/>
          <a:p>
            <a:r>
              <a:rPr lang="uk-UA" dirty="0"/>
              <a:t> </a:t>
            </a:r>
            <a:endParaRPr lang="ru-RU" dirty="0"/>
          </a:p>
          <a:p>
            <a:r>
              <a:rPr lang="uk-UA" sz="2000" dirty="0"/>
              <a:t>Тема 1. Вступ. Поняття про </a:t>
            </a:r>
            <a:r>
              <a:rPr lang="uk-UA" sz="2000" dirty="0" err="1"/>
              <a:t>кінезіотейпування</a:t>
            </a:r>
            <a:r>
              <a:rPr lang="uk-UA" sz="2000" dirty="0"/>
              <a:t>.</a:t>
            </a:r>
            <a:endParaRPr lang="ru-RU" sz="2000" dirty="0"/>
          </a:p>
          <a:p>
            <a:r>
              <a:rPr lang="uk-UA" sz="2000" dirty="0"/>
              <a:t>Тема 2. Історія </a:t>
            </a:r>
            <a:r>
              <a:rPr lang="uk-UA" sz="2000" dirty="0" err="1"/>
              <a:t>кінезіотейпування</a:t>
            </a:r>
            <a:endParaRPr lang="ru-RU" sz="2000" dirty="0"/>
          </a:p>
          <a:p>
            <a:r>
              <a:rPr lang="uk-UA" sz="2000" dirty="0"/>
              <a:t>Тема 3. </a:t>
            </a:r>
            <a:r>
              <a:rPr lang="uk-UA" sz="2000" dirty="0" err="1"/>
              <a:t>Кінезіотейпи</a:t>
            </a:r>
            <a:r>
              <a:rPr lang="uk-UA" sz="2000" dirty="0"/>
              <a:t>: види, характеристика, основні </a:t>
            </a:r>
          </a:p>
          <a:p>
            <a:r>
              <a:rPr lang="uk-UA" sz="2000" dirty="0"/>
              <a:t>              принципи роботи</a:t>
            </a:r>
            <a:endParaRPr lang="ru-RU" sz="2000" dirty="0"/>
          </a:p>
          <a:p>
            <a:r>
              <a:rPr lang="uk-UA" sz="2000" dirty="0"/>
              <a:t>Тема 4. Показання та протипоказання до  </a:t>
            </a:r>
          </a:p>
          <a:p>
            <a:r>
              <a:rPr lang="uk-UA" sz="2000" dirty="0"/>
              <a:t>              </a:t>
            </a:r>
            <a:r>
              <a:rPr lang="uk-UA" sz="2000" dirty="0" err="1"/>
              <a:t>кінезіотейпування</a:t>
            </a:r>
            <a:endParaRPr lang="ru-RU" sz="2000" dirty="0"/>
          </a:p>
          <a:p>
            <a:r>
              <a:rPr lang="ru-RU" sz="2000" dirty="0"/>
              <a:t>Тема 5. </a:t>
            </a:r>
            <a:r>
              <a:rPr lang="ru-RU" sz="2000" dirty="0" err="1"/>
              <a:t>Механізм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</a:t>
            </a:r>
            <a:r>
              <a:rPr lang="ru-RU" sz="2000" dirty="0" err="1"/>
              <a:t>кінезіотейпування</a:t>
            </a:r>
            <a:r>
              <a:rPr lang="ru-RU" sz="2000" dirty="0"/>
              <a:t> на </a:t>
            </a:r>
            <a:r>
              <a:rPr lang="ru-RU" sz="2000" dirty="0" err="1"/>
              <a:t>організм</a:t>
            </a:r>
            <a:r>
              <a:rPr lang="ru-RU" sz="2000" dirty="0"/>
              <a:t>.</a:t>
            </a:r>
          </a:p>
          <a:p>
            <a:r>
              <a:rPr lang="uk-UA" sz="2000" dirty="0"/>
              <a:t>Тема 6. Основні правила нанесення </a:t>
            </a:r>
            <a:r>
              <a:rPr lang="uk-UA" sz="2000" dirty="0" err="1"/>
              <a:t>кінезіотейпів</a:t>
            </a:r>
            <a:r>
              <a:rPr lang="uk-UA" sz="2000" dirty="0"/>
              <a:t>.  </a:t>
            </a:r>
          </a:p>
          <a:p>
            <a:r>
              <a:rPr lang="uk-UA" sz="2000" dirty="0"/>
              <a:t>              Техніки </a:t>
            </a:r>
            <a:r>
              <a:rPr lang="uk-UA" sz="2000" dirty="0" err="1"/>
              <a:t>кінезіотейпування</a:t>
            </a:r>
            <a:r>
              <a:rPr lang="uk-UA" sz="2000" dirty="0"/>
              <a:t>.</a:t>
            </a:r>
            <a:endParaRPr lang="ru-RU" sz="2000" dirty="0"/>
          </a:p>
          <a:p>
            <a:r>
              <a:rPr lang="uk-UA" sz="2000" dirty="0"/>
              <a:t>Тема 7. </a:t>
            </a:r>
            <a:r>
              <a:rPr lang="uk-UA" sz="2000" dirty="0" err="1"/>
              <a:t>Кінезіотейпування</a:t>
            </a:r>
            <a:r>
              <a:rPr lang="uk-UA" sz="2000" dirty="0"/>
              <a:t> в ортопедії і травматології</a:t>
            </a:r>
            <a:endParaRPr lang="ru-RU" sz="2000" dirty="0"/>
          </a:p>
          <a:p>
            <a:r>
              <a:rPr lang="uk-UA" sz="2000" dirty="0"/>
              <a:t>Тема 8. </a:t>
            </a:r>
            <a:r>
              <a:rPr lang="uk-UA" sz="2000" dirty="0" err="1"/>
              <a:t>Кінезіотейпування</a:t>
            </a:r>
            <a:r>
              <a:rPr lang="uk-UA" sz="2000" dirty="0"/>
              <a:t> в косметології</a:t>
            </a:r>
            <a:endParaRPr lang="ru-RU" sz="2000" dirty="0"/>
          </a:p>
          <a:p>
            <a:endParaRPr lang="ru-RU" dirty="0"/>
          </a:p>
        </p:txBody>
      </p:sp>
      <p:pic>
        <p:nvPicPr>
          <p:cNvPr id="4" name="Picture 6" descr="C:\Users\Андрей\Downloads\img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572140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Андрей\Downloads\kt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4000504"/>
            <a:ext cx="785818" cy="235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Андрей\Downloads\2(2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500826" y="2714620"/>
            <a:ext cx="2357454" cy="1143008"/>
          </a:xfrm>
          <a:prstGeom prst="rect">
            <a:avLst/>
          </a:prstGeom>
          <a:noFill/>
        </p:spPr>
      </p:pic>
      <p:pic>
        <p:nvPicPr>
          <p:cNvPr id="7" name="Picture 3" descr="C:\Users\Андрей\Downloads\Kinesio tape osnovnie applikaci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1214422"/>
            <a:ext cx="128588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Words>283</Words>
  <Application>Microsoft Office PowerPoint</Application>
  <PresentationFormat>Экран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Перспектива</vt:lpstr>
      <vt:lpstr>Слайд 1</vt:lpstr>
      <vt:lpstr>            Макаренко Андрій Вікторович - кандидат педагогічних наук,                                                                             доцент </vt:lpstr>
      <vt:lpstr>Анотація до дисципліни  </vt:lpstr>
      <vt:lpstr>Слайд 4</vt:lpstr>
      <vt:lpstr>Інформаційний обсяг навчальної дисципліни: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Стандартные(Стереотипные) движения</dc:title>
  <dc:creator>Yura</dc:creator>
  <cp:lastModifiedBy>User</cp:lastModifiedBy>
  <cp:revision>162</cp:revision>
  <dcterms:created xsi:type="dcterms:W3CDTF">2016-08-13T09:12:13Z</dcterms:created>
  <dcterms:modified xsi:type="dcterms:W3CDTF">2024-03-25T16:15:04Z</dcterms:modified>
</cp:coreProperties>
</file>