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handoutMasterIdLst>
    <p:handoutMasterId r:id="rId7"/>
  </p:handoutMasterIdLst>
  <p:sldIdLst>
    <p:sldId id="256" r:id="rId2"/>
    <p:sldId id="298" r:id="rId3"/>
    <p:sldId id="288" r:id="rId4"/>
    <p:sldId id="257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B2DDF-975B-4F81-901D-4EA6B415AE16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65CE9-89A6-4660-998B-2C1301CC4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571267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708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5538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692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277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3439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6288425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819967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98258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0750969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692152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29951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324832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70542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177747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26417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5D2B-286B-42A4-ADF8-0B4859D5D6DD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4B1F71-AC9D-4E36-9B84-05D6462463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43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ransition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lavdpu.dn.ua/index.php/kafedra-medyko-biolohichnykh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401283E-A918-4B38-866C-F8460716DC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54" y="5260429"/>
            <a:ext cx="2533650" cy="18097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576F56F-23FB-44A3-92F8-F760465FD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3168352" cy="19888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692696"/>
            <a:ext cx="6065698" cy="6480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accent1"/>
                </a:solidFill>
                <a:effectLst/>
                <a:latin typeface="Times New Roman"/>
                <a:ea typeface="Calibri"/>
                <a:cs typeface="Times New Roman"/>
              </a:rPr>
              <a:t>С</a:t>
            </a:r>
            <a:r>
              <a:rPr lang="uk-UA" sz="4000" b="1" dirty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портивна</a:t>
            </a:r>
            <a:r>
              <a:rPr lang="uk-UA" sz="4000" b="1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медицина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115616" y="2124408"/>
            <a:ext cx="700092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800" b="1" dirty="0">
                <a:solidFill>
                  <a:srgbClr val="FFFFFF"/>
                </a:solidFill>
                <a:latin typeface="Times New Roman" pitchFamily="18"/>
                <a:cs typeface="Times New Roman" pitchFamily="18"/>
              </a:rPr>
              <a:t>Спортивна медицина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8417D4F-DB8F-4A7E-8F43-812EADDFD49C}"/>
              </a:ext>
            </a:extLst>
          </p:cNvPr>
          <p:cNvSpPr txBox="1"/>
          <p:nvPr/>
        </p:nvSpPr>
        <p:spPr>
          <a:xfrm>
            <a:off x="-1016" y="1772816"/>
            <a:ext cx="91450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факультет   </a:t>
            </a:r>
            <a:r>
              <a:rPr lang="uk-UA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фізичного виховання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кафедра </a:t>
            </a:r>
            <a:r>
              <a:rPr lang="uk-UA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медико-біологічних основ охорони життя та 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ЦЗ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с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пеціальність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: 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014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Середня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освіта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(за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пре</a:t>
            </a:r>
            <a:r>
              <a:rPr lang="uk-UA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дметними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спеціальностями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)</a:t>
            </a:r>
            <a:endParaRPr lang="ru-RU" sz="2400" dirty="0">
              <a:solidFill>
                <a:schemeClr val="accent1"/>
              </a:solidFill>
              <a:latin typeface="Times New Roman" pitchFamily="18"/>
              <a:cs typeface="Times New Roman" pitchFamily="18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     </a:t>
            </a:r>
            <a:r>
              <a:rPr lang="ru-RU" sz="2400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освітня</a:t>
            </a: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програма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: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«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Середня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освіта</a:t>
            </a: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(</a:t>
            </a:r>
            <a:r>
              <a:rPr lang="ru-RU" sz="2400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Фізична</a:t>
            </a: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культура)»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рівень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вищої</a:t>
            </a: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освіти</a:t>
            </a:r>
            <a:r>
              <a:rPr lang="ru-RU" sz="2400" smtClean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:  </a:t>
            </a:r>
            <a:r>
              <a:rPr lang="ru-RU" sz="2400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другий</a:t>
            </a: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(</a:t>
            </a:r>
            <a:r>
              <a:rPr lang="ru-RU" sz="2400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магістерський</a:t>
            </a:r>
            <a:r>
              <a:rPr lang="ru-RU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)  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7327F3B-025A-491E-A122-30AF2FF17C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119" y="4725144"/>
            <a:ext cx="3401962" cy="215381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CB39736-C37B-41F7-A78A-2C699F0D8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01774"/>
            <a:ext cx="2633301" cy="18145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97A9D0-F085-4AC7-B23D-0396D32A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2705671"/>
            <a:ext cx="7165304" cy="4038945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3600" dirty="0"/>
              <a:t/>
            </a:r>
            <a:br>
              <a:rPr lang="ru-RU" sz="3600" dirty="0"/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профайл</a:t>
            </a: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викладача: </a:t>
            </a:r>
            <a:r>
              <a:rPr lang="uk-UA" sz="2700" u="sng" dirty="0">
                <a:solidFill>
                  <a:srgbClr val="FB4A1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http://slavdpu.d</a:t>
            </a:r>
            <a:r>
              <a:rPr lang="uk-UA" sz="27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n.ua/index.php/kafedra-medyko-biolohichnykh</a:t>
            </a:r>
            <a:r>
              <a:rPr lang="uk-UA" sz="27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-osnov-okhorony-zhyttia-ta-tsyvilnoho-zakhystu</a:t>
            </a: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7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викладача: makarenko.slavyansk@gmail.com</a:t>
            </a:r>
            <a:b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 курсу в </a:t>
            </a:r>
            <a:r>
              <a:rPr lang="uk-UA" sz="27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9090/</a:t>
            </a:r>
            <a:r>
              <a:rPr lang="en-US" sz="27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en-US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/course/</a:t>
            </a:r>
            <a:r>
              <a:rPr lang="en-US" sz="27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view.php?id</a:t>
            </a:r>
            <a:r>
              <a:rPr lang="en-US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=2400</a:t>
            </a: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розклад  консультацій: понеділок</a:t>
            </a:r>
            <a:r>
              <a:rPr lang="ru-RU" sz="27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з 15.00 – 16.00</a:t>
            </a:r>
            <a:r>
              <a:rPr lang="ru-RU" sz="5400" dirty="0">
                <a:latin typeface="Times New Roman" pitchFamily="18"/>
                <a:cs typeface="Times New Roman" pitchFamily="18"/>
              </a:rPr>
              <a:t/>
            </a:r>
            <a:br>
              <a:rPr lang="ru-RU" sz="5400" dirty="0">
                <a:latin typeface="Times New Roman" pitchFamily="18"/>
                <a:cs typeface="Times New Roman" pitchFamily="18"/>
              </a:rPr>
            </a:b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3B98FF4-0B75-4530-AF19-6003F0FE4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848872" cy="1126283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Макаренко Андрій Вікторович </a:t>
            </a:r>
            <a:r>
              <a:rPr lang="uk-UA" sz="2400" dirty="0">
                <a:solidFill>
                  <a:srgbClr val="FFFFFF"/>
                </a:solidFill>
                <a:latin typeface="Times New Roman" pitchFamily="18"/>
                <a:cs typeface="Times New Roman" pitchFamily="18"/>
              </a:rPr>
              <a:t>-</a:t>
            </a:r>
            <a:r>
              <a:rPr lang="uk-UA" sz="2400" dirty="0">
                <a:latin typeface="Times New Roman" pitchFamily="18"/>
                <a:cs typeface="Times New Roman" pitchFamily="18"/>
              </a:rPr>
              <a:t> </a:t>
            </a:r>
            <a:r>
              <a:rPr lang="uk-UA" sz="2400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кандидат педагогічних наук, доцент</a:t>
            </a:r>
            <a:endParaRPr lang="uk-UA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0327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0FD57E6-D4A2-449C-8650-71460555F6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269" y="4011638"/>
            <a:ext cx="4047356" cy="2846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481" y="404664"/>
            <a:ext cx="8793038" cy="5829226"/>
          </a:xfrm>
        </p:spPr>
        <p:txBody>
          <a:bodyPr>
            <a:normAutofit fontScale="77500" lnSpcReduction="20000"/>
          </a:bodyPr>
          <a:lstStyle/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200" b="1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Анотація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до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дисципліни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/>
                <a:cs typeface="Times New Roman" pitchFamily="18"/>
              </a:rPr>
              <a:t>:</a:t>
            </a:r>
            <a:r>
              <a:rPr lang="en-US" sz="3200" b="1" dirty="0">
                <a:solidFill>
                  <a:srgbClr val="FFFFFF"/>
                </a:solidFill>
                <a:latin typeface="Times New Roman" pitchFamily="18"/>
                <a:cs typeface="Times New Roman" pitchFamily="18"/>
              </a:rPr>
              <a:t>:</a:t>
            </a:r>
            <a:endParaRPr lang="uk-UA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uk-UA" sz="1800" dirty="0">
                <a:solidFill>
                  <a:schemeClr val="accent2"/>
                </a:solidFill>
                <a:latin typeface="Calibri" pitchFamily="34"/>
                <a:cs typeface="Times New Roman" pitchFamily="18"/>
              </a:rPr>
              <a:t> </a:t>
            </a:r>
            <a:r>
              <a:rPr lang="uk-UA" sz="26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Теоретичні та практичні відомості з основних розділів дисципліни направлені на вивчення функціональних можливостей організму спортсменів, їх витривалості та </a:t>
            </a:r>
            <a:r>
              <a:rPr lang="uk-UA" sz="26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адаптативних</a:t>
            </a:r>
            <a:r>
              <a:rPr lang="uk-UA" sz="26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можливостей під час тренувань та спортивних змагань, основних прийомів та технік масажу, мануальної терапії  спрямованих на відновлення   м’язової системи та  функцій опорно- рухового апарату. Студенти - майбутні спеціалісти  придбають необхідні знання та навички, і </a:t>
            </a:r>
          </a:p>
          <a:p>
            <a:pPr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uk-UA" sz="26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будуть готові використовувати їх у своїй </a:t>
            </a:r>
          </a:p>
          <a:p>
            <a:pPr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uk-UA" sz="26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практичній діяльності</a:t>
            </a:r>
            <a:r>
              <a:rPr lang="uk-UA" sz="24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.</a:t>
            </a:r>
            <a:endParaRPr lang="uk-U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AD3767-30A2-47F3-805F-646FC35A9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4664"/>
            <a:ext cx="5004048" cy="26642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528" y="260648"/>
            <a:ext cx="8532440" cy="576064"/>
          </a:xfrm>
        </p:spPr>
        <p:txBody>
          <a:bodyPr>
            <a:noAutofit/>
          </a:bodyPr>
          <a:lstStyle/>
          <a:p>
            <a:r>
              <a:rPr lang="uk-UA" sz="1400" b="1" dirty="0">
                <a:solidFill>
                  <a:srgbClr val="ED4C05"/>
                </a:solidFill>
                <a:latin typeface="+mn-lt"/>
                <a:cs typeface="Times New Roman" pitchFamily="18"/>
              </a:rPr>
              <a:t>Мета вивчення дисципліни:</a:t>
            </a:r>
            <a:r>
              <a:rPr lang="uk-UA" sz="1400" b="1" dirty="0">
                <a:latin typeface="+mn-lt"/>
                <a:cs typeface="Times New Roman" pitchFamily="18"/>
              </a:rPr>
              <a:t> </a:t>
            </a:r>
            <a:r>
              <a:rPr lang="uk-UA" sz="1400" dirty="0">
                <a:latin typeface="+mn-lt"/>
                <a:cs typeface="Times New Roman" pitchFamily="18"/>
              </a:rPr>
              <a:t>оволодіти знаннями  та навичками дослідження  функціонального стану різних систем організму спортсменів під час тренувань та спортивних змагань шляхом використання визначених функціональних проб</a:t>
            </a:r>
            <a:endParaRPr lang="ru-RU" sz="14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180356" lvl="0" indent="162717">
              <a:buNone/>
            </a:pPr>
            <a:endParaRPr lang="uk-UA" sz="2000" dirty="0">
              <a:solidFill>
                <a:srgbClr val="ED4C05"/>
              </a:solidFill>
              <a:cs typeface="Times New Roman" pitchFamily="18"/>
            </a:endParaRPr>
          </a:p>
          <a:p>
            <a:pPr marL="180356" lvl="0" indent="162717">
              <a:buNone/>
            </a:pPr>
            <a:r>
              <a:rPr lang="uk-UA" sz="2000" b="1" dirty="0">
                <a:solidFill>
                  <a:srgbClr val="ED4C05"/>
                </a:solidFill>
                <a:cs typeface="Times New Roman" pitchFamily="18"/>
              </a:rPr>
              <a:t>О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сновні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 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завдання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: 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компетентності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, 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які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 </a:t>
            </a:r>
          </a:p>
          <a:p>
            <a:pPr marL="180356" lvl="0" indent="162717">
              <a:buNone/>
            </a:pP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будуть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 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сформовані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 у </a:t>
            </a:r>
            <a:r>
              <a:rPr lang="uk-UA" sz="2000" b="1" dirty="0">
                <a:solidFill>
                  <a:srgbClr val="ED4C05"/>
                </a:solidFill>
                <a:cs typeface="Times New Roman" pitchFamily="18"/>
              </a:rPr>
              <a:t>  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здобувачів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 за </a:t>
            </a:r>
          </a:p>
          <a:p>
            <a:pPr marL="180356" lvl="0" indent="162717">
              <a:buNone/>
            </a:pP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результатами 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вивче</a:t>
            </a:r>
            <a:r>
              <a:rPr lang="uk-UA" sz="2000" b="1" dirty="0">
                <a:solidFill>
                  <a:srgbClr val="ED4C05"/>
                </a:solidFill>
                <a:cs typeface="Times New Roman" pitchFamily="18"/>
              </a:rPr>
              <a:t>н</a:t>
            </a:r>
            <a:r>
              <a:rPr lang="ru-RU" sz="2000" b="1" dirty="0" err="1">
                <a:solidFill>
                  <a:srgbClr val="ED4C05"/>
                </a:solidFill>
                <a:cs typeface="Times New Roman" pitchFamily="18"/>
              </a:rPr>
              <a:t>ня</a:t>
            </a:r>
            <a:r>
              <a:rPr lang="ru-RU" sz="2000" b="1" dirty="0">
                <a:solidFill>
                  <a:srgbClr val="ED4C05"/>
                </a:solidFill>
                <a:cs typeface="Times New Roman" pitchFamily="18"/>
              </a:rPr>
              <a:t>:</a:t>
            </a:r>
          </a:p>
          <a:p>
            <a:pPr marL="180356" lvl="0" indent="162717">
              <a:buNone/>
            </a:pPr>
            <a:r>
              <a:rPr lang="uk-UA" sz="2200" b="1" dirty="0">
                <a:solidFill>
                  <a:srgbClr val="ED4C05"/>
                </a:solidFill>
                <a:cs typeface="Times New Roman" pitchFamily="18"/>
              </a:rPr>
              <a:t>загальні:</a:t>
            </a:r>
            <a:endParaRPr lang="uk-UA" sz="1700" dirty="0">
              <a:cs typeface="Times New Roman" pitchFamily="18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uk-UA" sz="1700" dirty="0">
                <a:cs typeface="Times New Roman" pitchFamily="18"/>
              </a:rPr>
              <a:t>здатність використовувати методи, засоби та методики дослідження функціонального стану організму, аналізувати вплив фізичних навантажень на функціональний стан систем організму та систему комплексної реабілітації фізкультурників та спортсменів, готовність до самостійного надання </a:t>
            </a:r>
            <a:r>
              <a:rPr lang="uk-UA" sz="1700" dirty="0" err="1">
                <a:cs typeface="Times New Roman" pitchFamily="18"/>
              </a:rPr>
              <a:t>надання</a:t>
            </a:r>
            <a:r>
              <a:rPr lang="uk-UA" sz="1700" dirty="0">
                <a:cs typeface="Times New Roman" pitchFamily="18"/>
              </a:rPr>
              <a:t> невідкладної допомоги в разі виникнення загрозливих для життя та здоров'я станів; спроможність до самостійного використовування методів профілактики  травматизму та захворювань.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ED4C05"/>
                </a:solidFill>
                <a:cs typeface="Times New Roman" pitchFamily="18"/>
              </a:rPr>
              <a:t>      спеціальні: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uk-UA" sz="1800" dirty="0">
                <a:cs typeface="Times New Roman" pitchFamily="18"/>
              </a:rPr>
              <a:t>здатність визначати основи загальної патології, основні  напрями організації  та проведення заходів щодо адекватного фізичного навантаження, раціонального режиму тренувань та відпочинку, загальної та спортивної реабілітації; аналізувати та використовувати результати досліджень у повсякденній роботі з спортсменами.                           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5B96193-4C39-47F1-A764-F80A6850BC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157192"/>
            <a:ext cx="2543175" cy="18002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1800" dirty="0">
                <a:solidFill>
                  <a:schemeClr val="tx1"/>
                </a:solidFill>
              </a:rPr>
              <a:t/>
            </a:r>
            <a:br>
              <a:rPr lang="uk-UA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260648"/>
            <a:ext cx="8434136" cy="6240186"/>
          </a:xfrm>
        </p:spPr>
        <p:txBody>
          <a:bodyPr>
            <a:normAutofit fontScale="25000" lnSpcReduction="20000"/>
          </a:bodyPr>
          <a:lstStyle/>
          <a:p>
            <a:pPr marL="3172" lvl="0" indent="0" algn="ctr">
              <a:buNone/>
            </a:pPr>
            <a:r>
              <a:rPr lang="uk-UA" sz="11200" b="1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Інформаційний обсяг навчальної дисципліни:</a:t>
            </a:r>
            <a:endParaRPr lang="uk-UA" sz="11200" dirty="0">
              <a:solidFill>
                <a:schemeClr val="accent2"/>
              </a:solidFill>
              <a:latin typeface="Times New Roman" pitchFamily="18"/>
              <a:cs typeface="Times New Roman" pitchFamily="18"/>
            </a:endParaRPr>
          </a:p>
          <a:p>
            <a:pPr marL="3172" lvl="0" indent="0">
              <a:lnSpc>
                <a:spcPct val="120000"/>
              </a:lnSpc>
              <a:buNone/>
            </a:pPr>
            <a:endParaRPr lang="uk-UA" sz="8000" dirty="0">
              <a:solidFill>
                <a:schemeClr val="accent2"/>
              </a:solidFill>
              <a:latin typeface="Times New Roman" pitchFamily="18"/>
              <a:cs typeface="Times New Roman" pitchFamily="18"/>
            </a:endParaRPr>
          </a:p>
          <a:p>
            <a:pPr marL="3172" lvl="0" indent="0">
              <a:lnSpc>
                <a:spcPct val="120000"/>
              </a:lnSpc>
              <a:buNone/>
            </a:pPr>
            <a:endParaRPr lang="uk-UA" sz="8000" dirty="0">
              <a:solidFill>
                <a:schemeClr val="accent2"/>
              </a:solidFill>
              <a:latin typeface="Times New Roman" pitchFamily="18"/>
              <a:cs typeface="Times New Roman" pitchFamily="18"/>
            </a:endParaRPr>
          </a:p>
          <a:p>
            <a:pPr marL="3172" lvl="0" indent="0">
              <a:lnSpc>
                <a:spcPct val="120000"/>
              </a:lnSpc>
              <a:buNone/>
            </a:pP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1. Науково обґрунтований спосіб життя як основа фізичного здоров'я.</a:t>
            </a:r>
          </a:p>
          <a:p>
            <a:pPr marL="3172" lvl="0" indent="0">
              <a:lnSpc>
                <a:spcPct val="120000"/>
              </a:lnSpc>
              <a:buNone/>
            </a:pP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2.  </a:t>
            </a: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Характеристика травматизму </a:t>
            </a:r>
            <a:r>
              <a:rPr lang="ru-RU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під</a:t>
            </a: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час занять </a:t>
            </a:r>
            <a:r>
              <a:rPr lang="ru-RU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фізичною</a:t>
            </a: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підготовкою</a:t>
            </a: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.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</a:t>
            </a:r>
          </a:p>
          <a:p>
            <a:pPr marL="3172" lvl="0" indent="0">
              <a:lnSpc>
                <a:spcPct val="120000"/>
              </a:lnSpc>
              <a:buNone/>
            </a:pP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3. </a:t>
            </a:r>
            <a:r>
              <a:rPr lang="uk-UA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Морфофункціональні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характеристики школярів які займаються </a:t>
            </a:r>
            <a:r>
              <a:rPr lang="ru-RU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фізичною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 культурою.</a:t>
            </a:r>
          </a:p>
          <a:p>
            <a:pPr marL="3172" lvl="0" indent="0" algn="just">
              <a:lnSpc>
                <a:spcPct val="170000"/>
              </a:lnSpc>
              <a:buNone/>
            </a:pPr>
            <a:endParaRPr lang="uk-UA" sz="4200" dirty="0">
              <a:solidFill>
                <a:schemeClr val="accent2"/>
              </a:solidFill>
              <a:latin typeface="Times New Roman" pitchFamily="18"/>
              <a:cs typeface="Times New Roman" pitchFamily="18"/>
            </a:endParaRPr>
          </a:p>
          <a:p>
            <a:pPr marL="3172" lvl="0" indent="0" algn="just">
              <a:lnSpc>
                <a:spcPct val="120000"/>
              </a:lnSpc>
              <a:buNone/>
            </a:pP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4. Фізіологічні механізми адаптації та резервні можливості організму при спортивній діяльності.</a:t>
            </a:r>
          </a:p>
          <a:p>
            <a:pPr marL="3172" lvl="0" indent="0" algn="just">
              <a:lnSpc>
                <a:spcPct val="120000"/>
              </a:lnSpc>
              <a:buNone/>
            </a:pP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5. Загальна  характеристика функціонального стану організму спортсмена.</a:t>
            </a:r>
          </a:p>
          <a:p>
            <a:pPr marL="3172" lvl="0" indent="0" algn="just">
              <a:lnSpc>
                <a:spcPct val="120000"/>
              </a:lnSpc>
              <a:buNone/>
            </a:pP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6. Фізіологічні  механізми відновлення  і фізичної працездатності.</a:t>
            </a:r>
          </a:p>
          <a:p>
            <a:pPr marL="3172" lvl="0" indent="0" algn="just">
              <a:lnSpc>
                <a:spcPct val="120000"/>
              </a:lnSpc>
              <a:buNone/>
            </a:pP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Тема 7. Сучасні </a:t>
            </a:r>
            <a:r>
              <a:rPr lang="ru-RU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методи</a:t>
            </a:r>
            <a:r>
              <a:rPr lang="ru-RU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8000" dirty="0" err="1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оздоровлення</a:t>
            </a:r>
            <a:r>
              <a:rPr lang="uk-UA" sz="8000" dirty="0">
                <a:solidFill>
                  <a:schemeClr val="accent2"/>
                </a:solidFill>
                <a:latin typeface="Times New Roman" pitchFamily="18"/>
                <a:cs typeface="Times New Roman" pitchFamily="18"/>
              </a:rPr>
              <a:t> у фізичній культурі.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790</TotalTime>
  <Words>236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 Спортивна медицина</vt:lpstr>
      <vt:lpstr>       профайл викладача: http://slavdpu.dn.ua/index.php/kafedra-medyko-biolohichnykh-osnov-okhorony-zhyttia-ta-tsyvilnoho-zakhystu e-mail викладача: makarenko.slavyansk@gmail.com сторінка курсу в Moodle: 9090/moodle/course/view.php?id=2400  розклад  консультацій: понеділок  з 15.00 – 16.00 </vt:lpstr>
      <vt:lpstr>Слайд 3</vt:lpstr>
      <vt:lpstr>Мета вивчення дисципліни: оволодіти знаннями  та навичками дослідження  функціонального стану різних систем організму спортсменів під час тренувань та спортивних змагань шляхом використання визначених функціональних проб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РЕАБИЛИТАЦИЯ</dc:title>
  <dc:creator>ЕВГЕНИЙ</dc:creator>
  <cp:lastModifiedBy>User</cp:lastModifiedBy>
  <cp:revision>79</cp:revision>
  <dcterms:created xsi:type="dcterms:W3CDTF">2011-08-16T11:05:10Z</dcterms:created>
  <dcterms:modified xsi:type="dcterms:W3CDTF">2024-03-25T16:29:30Z</dcterms:modified>
</cp:coreProperties>
</file>