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Oswald Bold" charset="-52"/>
      <p:regular r:id="rId13"/>
    </p:embeddedFont>
    <p:embeddedFont>
      <p:font typeface="Quicksand Bold" charset="0"/>
      <p:regular r:id="rId14"/>
    </p:embeddedFont>
    <p:embeddedFont>
      <p:font typeface="Oswald" charset="-52"/>
      <p:regular r:id="rId15"/>
      <p:bold r:id="rId16"/>
    </p:embeddedFont>
    <p:embeddedFont>
      <p:font typeface="Quicksand Medium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7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eet.google.com/yfx-ktvw-uyn" TargetMode="External"/><Relationship Id="rId3" Type="http://schemas.openxmlformats.org/officeDocument/2006/relationships/image" Target="../media/image5.svg"/><Relationship Id="rId7" Type="http://schemas.openxmlformats.org/officeDocument/2006/relationships/hyperlink" Target="https://moodle.ddpu.edu.ua/course/view.php?id=12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odle.ddpu.edu.ua/user/profile.php" TargetMode="External"/><Relationship Id="rId5" Type="http://schemas.openxmlformats.org/officeDocument/2006/relationships/image" Target="../media/image7.sv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4000" b="-1400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827411"/>
            <a:ext cx="18826128" cy="1929974"/>
            <a:chOff x="0" y="0"/>
            <a:chExt cx="4958322" cy="5083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8322" cy="508306"/>
            </a:xfrm>
            <a:custGeom>
              <a:avLst/>
              <a:gdLst/>
              <a:ahLst/>
              <a:cxnLst/>
              <a:rect l="l" t="t" r="r" b="b"/>
              <a:pathLst>
                <a:path w="4958322" h="508306">
                  <a:moveTo>
                    <a:pt x="0" y="0"/>
                  </a:moveTo>
                  <a:lnTo>
                    <a:pt x="4958322" y="0"/>
                  </a:lnTo>
                  <a:lnTo>
                    <a:pt x="4958322" y="508306"/>
                  </a:lnTo>
                  <a:lnTo>
                    <a:pt x="0" y="508306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58322" cy="546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796334" y="-446611"/>
            <a:ext cx="3594981" cy="3594981"/>
          </a:xfrm>
          <a:custGeom>
            <a:avLst/>
            <a:gdLst/>
            <a:ahLst/>
            <a:cxnLst/>
            <a:rect l="l" t="t" r="r" b="b"/>
            <a:pathLst>
              <a:path w="3594981" h="3594981">
                <a:moveTo>
                  <a:pt x="0" y="0"/>
                </a:moveTo>
                <a:lnTo>
                  <a:pt x="3594980" y="0"/>
                </a:lnTo>
                <a:lnTo>
                  <a:pt x="3594980" y="3594980"/>
                </a:lnTo>
                <a:lnTo>
                  <a:pt x="0" y="35949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2440" y="1026350"/>
            <a:ext cx="15783120" cy="173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6"/>
              </a:lnSpc>
            </a:pPr>
            <a:r>
              <a:rPr lang="en-US" sz="6501" dirty="0">
                <a:solidFill>
                  <a:srgbClr val="0F2C33"/>
                </a:solidFill>
                <a:latin typeface="Oswald Bold"/>
              </a:rPr>
              <a:t>ВІДНОВЛЮВАЛЬНІ ЗАСОБИ ПРАЦЕЗДАТНОСТІ У ФІЗИЧНІЙ КУЛЬТУРІ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4176" y="4274821"/>
            <a:ext cx="16899648" cy="712394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</a:pP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кафедра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медико-біологічних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основ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охорони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життя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ЦЗ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52400" y="5613775"/>
            <a:ext cx="18523452" cy="226985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</a:pPr>
            <a:r>
              <a:rPr lang="ru-RU" sz="4202" dirty="0" smtClean="0">
                <a:solidFill>
                  <a:srgbClr val="0F2C33"/>
                </a:solidFill>
                <a:latin typeface="Quicksand Bold"/>
              </a:rPr>
              <a:t>с</a:t>
            </a:r>
            <a:r>
              <a:rPr lang="en-US" sz="4202" dirty="0" err="1" smtClean="0">
                <a:solidFill>
                  <a:srgbClr val="0F2C33"/>
                </a:solidFill>
                <a:latin typeface="Quicksand Bold"/>
              </a:rPr>
              <a:t>пеціальність</a:t>
            </a:r>
            <a:r>
              <a:rPr lang="ru-RU" sz="4202" dirty="0" smtClean="0">
                <a:solidFill>
                  <a:srgbClr val="0F2C33"/>
                </a:solidFill>
                <a:latin typeface="Quicksand Bold"/>
              </a:rPr>
              <a:t>:</a:t>
            </a:r>
            <a:r>
              <a:rPr lang="en-US" sz="4202" dirty="0" smtClean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014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Середня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освіта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ru-RU" sz="4202" dirty="0" smtClean="0">
                <a:solidFill>
                  <a:srgbClr val="0F2C33"/>
                </a:solidFill>
                <a:latin typeface="Quicksand Bold"/>
              </a:rPr>
              <a:t>(</a:t>
            </a:r>
            <a:r>
              <a:rPr lang="uk-UA" sz="4202" dirty="0" smtClean="0">
                <a:solidFill>
                  <a:srgbClr val="0F2C33"/>
                </a:solidFill>
                <a:latin typeface="Quicksand Bold"/>
              </a:rPr>
              <a:t>за предметними спеціальностями</a:t>
            </a:r>
            <a:r>
              <a:rPr lang="en-US" sz="4202" dirty="0" smtClean="0">
                <a:solidFill>
                  <a:srgbClr val="0F2C33"/>
                </a:solidFill>
                <a:latin typeface="Quicksand Bold"/>
              </a:rPr>
              <a:t>)                       </a:t>
            </a:r>
            <a:endParaRPr lang="en-US" sz="4202" dirty="0">
              <a:solidFill>
                <a:srgbClr val="0F2C33"/>
              </a:solidFill>
              <a:latin typeface="Quicksand Bold"/>
            </a:endParaRPr>
          </a:p>
          <a:p>
            <a:pPr algn="ctr">
              <a:lnSpc>
                <a:spcPts val="5884"/>
              </a:lnSpc>
            </a:pP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освітня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 smtClean="0">
                <a:solidFill>
                  <a:srgbClr val="0F2C33"/>
                </a:solidFill>
                <a:latin typeface="Quicksand Bold"/>
              </a:rPr>
              <a:t>програма</a:t>
            </a:r>
            <a:r>
              <a:rPr lang="ru-RU" sz="4202" dirty="0" smtClean="0">
                <a:solidFill>
                  <a:srgbClr val="0F2C33"/>
                </a:solidFill>
                <a:latin typeface="Quicksand Bold"/>
              </a:rPr>
              <a:t>:</a:t>
            </a:r>
            <a:r>
              <a:rPr lang="en-US" sz="4202" dirty="0" smtClean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«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Середня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освіта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(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Фізична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культура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)»            </a:t>
            </a:r>
          </a:p>
          <a:p>
            <a:pPr algn="ctr">
              <a:lnSpc>
                <a:spcPts val="5884"/>
              </a:lnSpc>
            </a:pP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рівень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вищої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 smtClean="0">
                <a:solidFill>
                  <a:srgbClr val="0F2C33"/>
                </a:solidFill>
                <a:latin typeface="Quicksand Bold"/>
              </a:rPr>
              <a:t>освіти</a:t>
            </a:r>
            <a:r>
              <a:rPr lang="ru-RU" sz="4202" smtClean="0">
                <a:solidFill>
                  <a:srgbClr val="0F2C33"/>
                </a:solidFill>
                <a:latin typeface="Quicksand Bold"/>
              </a:rPr>
              <a:t>:</a:t>
            </a:r>
            <a:r>
              <a:rPr lang="en-US" sz="4202" smtClean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перший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 (</a:t>
            </a:r>
            <a:r>
              <a:rPr lang="en-US" sz="4202" dirty="0" err="1">
                <a:solidFill>
                  <a:srgbClr val="0F2C33"/>
                </a:solidFill>
                <a:latin typeface="Quicksand Bold"/>
              </a:rPr>
              <a:t>бакалаврський</a:t>
            </a:r>
            <a:r>
              <a:rPr lang="en-US" sz="4202" dirty="0">
                <a:solidFill>
                  <a:srgbClr val="0F2C33"/>
                </a:solidFill>
                <a:latin typeface="Quicksand Bold"/>
              </a:rPr>
              <a:t>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9198" y="3043364"/>
            <a:ext cx="10228448" cy="738429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</a:pPr>
            <a:r>
              <a:rPr lang="en-US" sz="4302" dirty="0" err="1">
                <a:solidFill>
                  <a:srgbClr val="0F2C33"/>
                </a:solidFill>
                <a:latin typeface="Quicksand Bold"/>
              </a:rPr>
              <a:t>факультет</a:t>
            </a:r>
            <a:r>
              <a:rPr lang="en-US" sz="43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302" dirty="0" err="1">
                <a:solidFill>
                  <a:srgbClr val="0F2C33"/>
                </a:solidFill>
                <a:latin typeface="Quicksand Bold"/>
              </a:rPr>
              <a:t>фізичного</a:t>
            </a:r>
            <a:r>
              <a:rPr lang="en-US" sz="430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4302" dirty="0" err="1">
                <a:solidFill>
                  <a:srgbClr val="0F2C33"/>
                </a:solidFill>
                <a:latin typeface="Quicksand Bold"/>
              </a:rPr>
              <a:t>виховання</a:t>
            </a:r>
            <a:endParaRPr lang="en-US" sz="4302" dirty="0">
              <a:solidFill>
                <a:srgbClr val="0F2C33"/>
              </a:solidFill>
              <a:latin typeface="Quicksand Bold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043673" cy="10954000"/>
            <a:chOff x="0" y="0"/>
            <a:chExt cx="1328375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8375" cy="2885004"/>
            </a:xfrm>
            <a:custGeom>
              <a:avLst/>
              <a:gdLst/>
              <a:ahLst/>
              <a:cxnLst/>
              <a:rect l="l" t="t" r="r" b="b"/>
              <a:pathLst>
                <a:path w="1328375" h="2885004">
                  <a:moveTo>
                    <a:pt x="0" y="0"/>
                  </a:moveTo>
                  <a:lnTo>
                    <a:pt x="1328375" y="0"/>
                  </a:lnTo>
                  <a:lnTo>
                    <a:pt x="1328375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8375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3121837"/>
            <a:ext cx="5043672" cy="40463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dirty="0"/>
          </a:p>
        </p:txBody>
      </p:sp>
      <p:sp>
        <p:nvSpPr>
          <p:cNvPr id="10" name="AutoShape 10"/>
          <p:cNvSpPr/>
          <p:nvPr/>
        </p:nvSpPr>
        <p:spPr>
          <a:xfrm>
            <a:off x="-25854" y="4800282"/>
            <a:ext cx="5069526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-25854" y="6743699"/>
            <a:ext cx="5069526" cy="1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460587" y="0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9" y="0"/>
                </a:lnTo>
                <a:lnTo>
                  <a:pt x="2199729" y="2115739"/>
                </a:lnTo>
                <a:lnTo>
                  <a:pt x="0" y="21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721" y="-144661"/>
            <a:ext cx="5040951" cy="1657440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7683626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3996118" y="7405370"/>
            <a:ext cx="2178564" cy="2095382"/>
          </a:xfrm>
          <a:custGeom>
            <a:avLst/>
            <a:gdLst/>
            <a:ahLst/>
            <a:cxnLst/>
            <a:rect l="l" t="t" r="r" b="b"/>
            <a:pathLst>
              <a:path w="2178564" h="2095382">
                <a:moveTo>
                  <a:pt x="2178564" y="2095382"/>
                </a:moveTo>
                <a:lnTo>
                  <a:pt x="0" y="2095382"/>
                </a:lnTo>
                <a:lnTo>
                  <a:pt x="0" y="0"/>
                </a:lnTo>
                <a:lnTo>
                  <a:pt x="2178564" y="0"/>
                </a:lnTo>
                <a:lnTo>
                  <a:pt x="2178564" y="2095382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9337" y="1933171"/>
            <a:ext cx="375678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АНОТАЦІЯ ДИСЦИПЛІНИ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3430" y="3421440"/>
            <a:ext cx="461681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МЕТА І ЗАВДАННЯ ВИВЧЕННЯ ДИСЦИПЛІНИ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56149" y="1572260"/>
            <a:ext cx="12914168" cy="645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F2C33"/>
                </a:solidFill>
                <a:latin typeface="Quicksand Medium"/>
              </a:rPr>
              <a:t> -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Мусхаріна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Юлія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Юріївна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–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кандидат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педагогічних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наук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доцент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;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F2C33"/>
                </a:solidFill>
                <a:latin typeface="Quicksand Medium"/>
              </a:rPr>
              <a:t> – 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профайл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викладача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: </a:t>
            </a:r>
            <a:r>
              <a:rPr lang="en-US" sz="3699" dirty="0">
                <a:solidFill>
                  <a:srgbClr val="0F2C33"/>
                </a:solidFill>
                <a:latin typeface="Quicksand Bold"/>
                <a:hlinkClick r:id="rId6" tooltip="https://moodle.ddpu.edu.ua/user/profile.php"/>
              </a:rPr>
              <a:t>https://moodle.ddpu.edu.ua/user/profile.php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F2C33"/>
                </a:solidFill>
                <a:latin typeface="Quicksand Medium"/>
              </a:rPr>
              <a:t> - e-mail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викладача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y.y.muskharina@ddpu.edu.ua;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F2C33"/>
                </a:solidFill>
                <a:latin typeface="Quicksand Medium"/>
              </a:rPr>
              <a:t> -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сторінка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курсу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в Moodle: </a:t>
            </a:r>
            <a:r>
              <a:rPr lang="en-US" sz="3699" dirty="0">
                <a:solidFill>
                  <a:srgbClr val="0F2C33"/>
                </a:solidFill>
                <a:latin typeface="Quicksand Bold"/>
                <a:hlinkClick r:id="rId7" tooltip="https://moodle.ddpu.edu.ua/course/view.php?id=1250"/>
              </a:rPr>
              <a:t>https://moodle.ddpu.edu.ua/course/view.php?id=1250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</a:t>
            </a:r>
          </a:p>
          <a:p>
            <a:pPr algn="ctr">
              <a:lnSpc>
                <a:spcPts val="5179"/>
              </a:lnSpc>
            </a:pPr>
            <a:r>
              <a:rPr lang="en-US" sz="3699" dirty="0">
                <a:solidFill>
                  <a:srgbClr val="0F2C33"/>
                </a:solidFill>
                <a:latin typeface="Quicksand Medium"/>
              </a:rPr>
              <a:t> -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розклад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Medium"/>
              </a:rPr>
              <a:t>консультацій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: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вівторок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з 14.30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до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 15.30 </a:t>
            </a:r>
            <a:r>
              <a:rPr lang="en-US" sz="3699" dirty="0" err="1">
                <a:solidFill>
                  <a:srgbClr val="0F2C33"/>
                </a:solidFill>
                <a:latin typeface="Quicksand Bold"/>
              </a:rPr>
              <a:t>год</a:t>
            </a:r>
            <a:r>
              <a:rPr lang="en-US" sz="3699" dirty="0">
                <a:solidFill>
                  <a:srgbClr val="0F2C33"/>
                </a:solidFill>
                <a:latin typeface="Quicksand Bold"/>
              </a:rPr>
              <a:t>.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699" dirty="0">
                <a:solidFill>
                  <a:srgbClr val="0F2C33"/>
                </a:solidFill>
                <a:latin typeface="Quicksand Medium"/>
                <a:hlinkClick r:id="rId8" tooltip="https://meet.google.com/yfx-ktvw-uyn"/>
              </a:rPr>
              <a:t>https://meet.google.com/yfx-ktvw-uyn</a:t>
            </a:r>
            <a:r>
              <a:rPr lang="en-US" sz="3699" dirty="0">
                <a:solidFill>
                  <a:srgbClr val="0F2C33"/>
                </a:solidFill>
                <a:latin typeface="Quicksand Medium"/>
              </a:rPr>
              <a:t>  </a:t>
            </a:r>
          </a:p>
          <a:p>
            <a:pPr algn="ctr">
              <a:lnSpc>
                <a:spcPts val="4479"/>
              </a:lnSpc>
            </a:pPr>
            <a:endParaRPr lang="en-US" sz="3699" dirty="0">
              <a:solidFill>
                <a:srgbClr val="0F2C33"/>
              </a:solidFill>
              <a:latin typeface="Quicksand Medium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140914" y="955859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1321" y="5002864"/>
            <a:ext cx="4624828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КОМПЕТЕНТНОСТІ Й 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9337" y="115533"/>
            <a:ext cx="4406947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Oswald Bold"/>
              </a:rPr>
              <a:t>ВІДОМОСТІ ПРО КУРС</a:t>
            </a:r>
          </a:p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FFFFFF"/>
                </a:solidFill>
                <a:latin typeface="Oswald Bo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3430" y="7025321"/>
            <a:ext cx="402273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ІНФОРМАЦІЙНИЙ ОБСЯГ НАВЧАЛЬНОЇ ДИСЦИПЛІНИ: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1656"/>
            <a:ext cx="5025960" cy="10954000"/>
            <a:chOff x="0" y="0"/>
            <a:chExt cx="1323710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3710" cy="2885004"/>
            </a:xfrm>
            <a:custGeom>
              <a:avLst/>
              <a:gdLst/>
              <a:ahLst/>
              <a:cxnLst/>
              <a:rect l="l" t="t" r="r" b="b"/>
              <a:pathLst>
                <a:path w="1323710" h="2885004">
                  <a:moveTo>
                    <a:pt x="0" y="0"/>
                  </a:moveTo>
                  <a:lnTo>
                    <a:pt x="1323710" y="0"/>
                  </a:lnTo>
                  <a:lnTo>
                    <a:pt x="1323710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3710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3394941"/>
            <a:ext cx="5025960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0" y="4978281"/>
            <a:ext cx="5025960" cy="12819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854" y="7008441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460587" y="0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9" y="0"/>
                </a:lnTo>
                <a:lnTo>
                  <a:pt x="2199729" y="2115739"/>
                </a:lnTo>
                <a:lnTo>
                  <a:pt x="0" y="21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25854" y="-175768"/>
            <a:ext cx="5051814" cy="1718818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8574751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3996118" y="7354543"/>
            <a:ext cx="2178564" cy="2095382"/>
          </a:xfrm>
          <a:custGeom>
            <a:avLst/>
            <a:gdLst/>
            <a:ahLst/>
            <a:cxnLst/>
            <a:rect l="l" t="t" r="r" b="b"/>
            <a:pathLst>
              <a:path w="2178564" h="2095382">
                <a:moveTo>
                  <a:pt x="2178564" y="2095382"/>
                </a:moveTo>
                <a:lnTo>
                  <a:pt x="0" y="2095382"/>
                </a:lnTo>
                <a:lnTo>
                  <a:pt x="0" y="0"/>
                </a:lnTo>
                <a:lnTo>
                  <a:pt x="2178564" y="0"/>
                </a:lnTo>
                <a:lnTo>
                  <a:pt x="2178564" y="2095382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9337" y="1794105"/>
            <a:ext cx="3756781" cy="14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0F2C33"/>
                </a:solidFill>
                <a:latin typeface="Oswald Bold"/>
              </a:rPr>
              <a:t>АНОТАЦІЯ ДИСЦИПЛІНИ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9337" y="3733800"/>
            <a:ext cx="4786623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F2C33"/>
                </a:solidFill>
                <a:latin typeface="Oswald"/>
              </a:rPr>
              <a:t>МЕТА І ЗАВДАННЯ ВИВЧЕННЯ ДИСЦИПЛІНИ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30029" y="1167728"/>
            <a:ext cx="12230423" cy="806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Дисципліна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«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Відновлювальні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засоби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фізичній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культурі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»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сформована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відповідно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до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освітньо-професійної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програми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«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Середня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освіта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(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Фізична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культура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)» </a:t>
            </a: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націлена</a:t>
            </a:r>
            <a:r>
              <a:rPr lang="en-US" sz="3499" b="1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на</a:t>
            </a:r>
            <a:r>
              <a:rPr lang="en-US" sz="3499" b="1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формування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студентів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практичних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навичок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щодо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раціональної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побудови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тренувального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процесу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правильного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застосування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і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поєднання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різних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засобів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відновлення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працездатності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, а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також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надання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студентам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знань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щодо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використання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основних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засобів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відновлення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працездатності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спортсменів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і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фізкультурників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при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різних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циклових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періодах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їх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спортивної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Bold"/>
              </a:rPr>
              <a:t>діяльності</a:t>
            </a:r>
            <a:r>
              <a:rPr lang="en-US" sz="3499" b="1" dirty="0">
                <a:solidFill>
                  <a:srgbClr val="0F2C33"/>
                </a:solidFill>
                <a:latin typeface="Quicksand Bold"/>
              </a:rPr>
              <a:t>. 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F2C33"/>
                </a:solidFill>
                <a:latin typeface="Quicksand Bold"/>
              </a:rPr>
              <a:t>  </a:t>
            </a:r>
          </a:p>
          <a:p>
            <a:pPr algn="ctr">
              <a:lnSpc>
                <a:spcPts val="4479"/>
              </a:lnSpc>
            </a:pPr>
            <a:endParaRPr lang="en-US" sz="3399" dirty="0">
              <a:solidFill>
                <a:srgbClr val="0F2C33"/>
              </a:solidFill>
              <a:latin typeface="Quicksan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140914" y="2890497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6"/>
                </a:lnTo>
                <a:lnTo>
                  <a:pt x="0" y="88650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8012" y="5235548"/>
            <a:ext cx="4638136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F2C33"/>
                </a:solidFill>
                <a:latin typeface="Oswald"/>
              </a:rPr>
              <a:t>КОМПЕТЕНТНОСТІ Й 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9337" y="134583"/>
            <a:ext cx="421942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ВІДОМОСТІ ПРО КУРС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8012" y="7118281"/>
            <a:ext cx="402273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ІНФОРМАЦІЙНИЙ ОБСЯГ НАВЧАЛЬНОЇ ДИСЦИПЛІНИ: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57300" cy="10954000"/>
            <a:chOff x="0" y="0"/>
            <a:chExt cx="1358301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1" cy="2885004"/>
            </a:xfrm>
            <a:custGeom>
              <a:avLst/>
              <a:gdLst/>
              <a:ahLst/>
              <a:cxnLst/>
              <a:rect l="l" t="t" r="r" b="b"/>
              <a:pathLst>
                <a:path w="1358301" h="2885004">
                  <a:moveTo>
                    <a:pt x="0" y="0"/>
                  </a:moveTo>
                  <a:lnTo>
                    <a:pt x="1358301" y="0"/>
                  </a:lnTo>
                  <a:lnTo>
                    <a:pt x="1358301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58301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3162300"/>
            <a:ext cx="5157300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0" y="4758437"/>
            <a:ext cx="5157300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0" y="6411160"/>
            <a:ext cx="5132276" cy="2774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460587" y="0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9" y="0"/>
                </a:lnTo>
                <a:lnTo>
                  <a:pt x="2199729" y="2115739"/>
                </a:lnTo>
                <a:lnTo>
                  <a:pt x="0" y="21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-36702"/>
            <a:ext cx="5132277" cy="1579752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8574751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4282332" y="7027594"/>
            <a:ext cx="2178564" cy="2095382"/>
          </a:xfrm>
          <a:custGeom>
            <a:avLst/>
            <a:gdLst/>
            <a:ahLst/>
            <a:cxnLst/>
            <a:rect l="l" t="t" r="r" b="b"/>
            <a:pathLst>
              <a:path w="2178564" h="2095382">
                <a:moveTo>
                  <a:pt x="2178564" y="2095382"/>
                </a:moveTo>
                <a:lnTo>
                  <a:pt x="0" y="2095382"/>
                </a:lnTo>
                <a:lnTo>
                  <a:pt x="0" y="0"/>
                </a:lnTo>
                <a:lnTo>
                  <a:pt x="2178564" y="0"/>
                </a:lnTo>
                <a:lnTo>
                  <a:pt x="2178564" y="2095382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9337" y="1933171"/>
            <a:ext cx="3756781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АНОТАЦІЯ ДИСЦИПЛІНИ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397" y="3418886"/>
            <a:ext cx="5132277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 dirty="0">
                <a:solidFill>
                  <a:srgbClr val="0F2C33"/>
                </a:solidFill>
                <a:latin typeface="Oswald Bold"/>
              </a:rPr>
              <a:t>МЕТА І ЗАВДАННЯ ВИВЧЕННЯ ДИСЦИПЛІНИ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57300" y="994704"/>
            <a:ext cx="12403151" cy="682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Мета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: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формування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студентів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цілісної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системи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знань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про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основні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засоби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відновлення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працездатності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і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особливості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їх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застосування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різних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видах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фізичної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активності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.</a:t>
            </a: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0F2C33"/>
              </a:solidFill>
              <a:latin typeface="Quicksand Bold"/>
            </a:endParaRPr>
          </a:p>
          <a:p>
            <a:pPr algn="ctr">
              <a:lnSpc>
                <a:spcPts val="4899"/>
              </a:lnSpc>
            </a:pP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Основні</a:t>
            </a:r>
            <a:r>
              <a:rPr lang="en-US" sz="3499" b="1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завдання</a:t>
            </a:r>
            <a:r>
              <a:rPr lang="en-US" sz="3499" b="1" dirty="0">
                <a:solidFill>
                  <a:srgbClr val="0F2C33"/>
                </a:solidFill>
                <a:latin typeface="Quicksand Medium"/>
              </a:rPr>
              <a:t>: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дати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глибоку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теоретичну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практичну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підготовку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студентам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в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галузі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вивчення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морфо-фізіологічних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особливостей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організму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людини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в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різних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функціональних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станах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підготувати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до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кваліфікованого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проведення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навчальних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занять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з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фізичної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культури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згідно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з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сучасними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вимогами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науки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 і </a:t>
            </a:r>
            <a:r>
              <a:rPr lang="en-US" sz="3499" dirty="0" err="1">
                <a:solidFill>
                  <a:srgbClr val="0F2C33"/>
                </a:solidFill>
                <a:latin typeface="Quicksand Medium"/>
              </a:rPr>
              <a:t>практики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. 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 </a:t>
            </a:r>
          </a:p>
          <a:p>
            <a:pPr algn="ctr">
              <a:lnSpc>
                <a:spcPts val="4479"/>
              </a:lnSpc>
            </a:pPr>
            <a:endParaRPr lang="en-US" sz="3499" dirty="0">
              <a:solidFill>
                <a:srgbClr val="0F2C33"/>
              </a:solidFill>
              <a:latin typeface="Quicksan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149107" y="4371769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53761" y="5200587"/>
            <a:ext cx="4925979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КОМПЕТЕНТНОСТІ Й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9337" y="134583"/>
            <a:ext cx="421942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ВІДОМОСТІ ПРО КУРС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8012" y="6912956"/>
            <a:ext cx="402273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ІНФОРМАЦІЙНИЙ ОБСЯГ НАВЧАЛЬНОЇ ДИСЦИПЛІНИ: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57300" cy="10954000"/>
            <a:chOff x="0" y="0"/>
            <a:chExt cx="1358301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1" cy="2885004"/>
            </a:xfrm>
            <a:custGeom>
              <a:avLst/>
              <a:gdLst/>
              <a:ahLst/>
              <a:cxnLst/>
              <a:rect l="l" t="t" r="r" b="b"/>
              <a:pathLst>
                <a:path w="1358301" h="2885004">
                  <a:moveTo>
                    <a:pt x="0" y="0"/>
                  </a:moveTo>
                  <a:lnTo>
                    <a:pt x="1358301" y="0"/>
                  </a:lnTo>
                  <a:lnTo>
                    <a:pt x="1358301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58301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3238500"/>
            <a:ext cx="5157300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-25854" y="4914899"/>
            <a:ext cx="5183154" cy="1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854" y="7008440"/>
            <a:ext cx="5157300" cy="19151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460587" y="0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9" y="0"/>
                </a:lnTo>
                <a:lnTo>
                  <a:pt x="2199729" y="2115739"/>
                </a:lnTo>
                <a:lnTo>
                  <a:pt x="0" y="21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-48106"/>
            <a:ext cx="5157300" cy="1591156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8574751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4240747" y="7006563"/>
            <a:ext cx="2178564" cy="2095382"/>
          </a:xfrm>
          <a:custGeom>
            <a:avLst/>
            <a:gdLst/>
            <a:ahLst/>
            <a:cxnLst/>
            <a:rect l="l" t="t" r="r" b="b"/>
            <a:pathLst>
              <a:path w="2178564" h="2095382">
                <a:moveTo>
                  <a:pt x="2178564" y="2095382"/>
                </a:moveTo>
                <a:lnTo>
                  <a:pt x="0" y="2095382"/>
                </a:lnTo>
                <a:lnTo>
                  <a:pt x="0" y="0"/>
                </a:lnTo>
                <a:lnTo>
                  <a:pt x="2178564" y="0"/>
                </a:lnTo>
                <a:lnTo>
                  <a:pt x="2178564" y="2095382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9337" y="1868891"/>
            <a:ext cx="375678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F2C33"/>
                </a:solidFill>
                <a:latin typeface="Oswald"/>
              </a:rPr>
              <a:t>АНОТАЦІЯ ДИСЦИПЛІНИ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9337" y="3596764"/>
            <a:ext cx="513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МЕТА І ЗАВДАННЯ ВИВЧЕННЯ ДИСЦИПЛІНИ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96637" y="1323852"/>
            <a:ext cx="12142560" cy="7452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Формування</a:t>
            </a:r>
            <a:r>
              <a:rPr lang="en-US" sz="3499" b="1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499" b="1" dirty="0" err="1">
                <a:solidFill>
                  <a:srgbClr val="0F2C33"/>
                </a:solidFill>
                <a:latin typeface="Quicksand Medium"/>
              </a:rPr>
              <a:t>компетентностей</a:t>
            </a:r>
            <a:r>
              <a:rPr lang="en-US" sz="3499" dirty="0">
                <a:solidFill>
                  <a:srgbClr val="0F2C33"/>
                </a:solidFill>
                <a:latin typeface="Quicksand Medium"/>
              </a:rPr>
              <a:t>: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здатність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впроваджувати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практичну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діяльність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результати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наукових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досліджень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спрямованих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на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вирішення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прикладних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завдань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фізичної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культури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і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спорту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;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здатність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самостійно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проводити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навчальні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заняття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з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фізичної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культури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з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дітьми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дошкільного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шкільноговіку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учнями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в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загальноосвітніх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установах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освітніх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закладах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середньої</a:t>
            </a:r>
            <a:r>
              <a:rPr lang="uk-UA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освіти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проводити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позакласну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спортивно-масову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організаційну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навчально-методичну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роботу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сфері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фізкультурно-оздоровчої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роботи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у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навчальних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закладах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,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закладах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фітнесу,рекреації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та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фізичної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499" dirty="0" err="1">
                <a:solidFill>
                  <a:srgbClr val="0F2C33"/>
                </a:solidFill>
                <a:latin typeface="Quicksand Bold"/>
              </a:rPr>
              <a:t>реабілітації</a:t>
            </a:r>
            <a:r>
              <a:rPr lang="en-US" sz="3499" dirty="0">
                <a:solidFill>
                  <a:srgbClr val="0F2C33"/>
                </a:solidFill>
                <a:latin typeface="Quicksand Bold"/>
              </a:rPr>
              <a:t>.</a:t>
            </a:r>
          </a:p>
          <a:p>
            <a:pPr algn="ctr">
              <a:lnSpc>
                <a:spcPts val="4479"/>
              </a:lnSpc>
            </a:pPr>
            <a:endParaRPr lang="en-US" sz="3499" dirty="0">
              <a:solidFill>
                <a:srgbClr val="0F2C33"/>
              </a:solidFill>
              <a:latin typeface="Quicksand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339265" y="6288924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1321" y="5085084"/>
            <a:ext cx="492597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F2C33"/>
                </a:solidFill>
                <a:latin typeface="Oswald Bold"/>
              </a:rPr>
              <a:t>КОМПЕТЕНТНОСТІ Й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9337" y="134583"/>
            <a:ext cx="421942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ВІДОМОСТІ ПРО КУРС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8012" y="7118281"/>
            <a:ext cx="402273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ІНФОРМАЦІЙНИЙ ОБСЯГ НАВЧАЛЬНОЇ ДИСЦИПЛІНИ: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57300" cy="10954000"/>
            <a:chOff x="0" y="0"/>
            <a:chExt cx="1358301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1" cy="2885004"/>
            </a:xfrm>
            <a:custGeom>
              <a:avLst/>
              <a:gdLst/>
              <a:ahLst/>
              <a:cxnLst/>
              <a:rect l="l" t="t" r="r" b="b"/>
              <a:pathLst>
                <a:path w="1358301" h="2885004">
                  <a:moveTo>
                    <a:pt x="0" y="0"/>
                  </a:moveTo>
                  <a:lnTo>
                    <a:pt x="1358301" y="0"/>
                  </a:lnTo>
                  <a:lnTo>
                    <a:pt x="1358301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58301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0" y="3238500"/>
            <a:ext cx="5157300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-25854" y="4914899"/>
            <a:ext cx="5183154" cy="1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854" y="7008440"/>
            <a:ext cx="5157300" cy="19151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6460587" y="0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9" y="0"/>
                </a:lnTo>
                <a:lnTo>
                  <a:pt x="2199729" y="2115739"/>
                </a:lnTo>
                <a:lnTo>
                  <a:pt x="0" y="21157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0" y="-48106"/>
            <a:ext cx="5157300" cy="1591156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8574751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4240747" y="7006563"/>
            <a:ext cx="2178564" cy="2095382"/>
          </a:xfrm>
          <a:custGeom>
            <a:avLst/>
            <a:gdLst/>
            <a:ahLst/>
            <a:cxnLst/>
            <a:rect l="l" t="t" r="r" b="b"/>
            <a:pathLst>
              <a:path w="2178564" h="2095382">
                <a:moveTo>
                  <a:pt x="2178564" y="2095382"/>
                </a:moveTo>
                <a:lnTo>
                  <a:pt x="0" y="2095382"/>
                </a:lnTo>
                <a:lnTo>
                  <a:pt x="0" y="0"/>
                </a:lnTo>
                <a:lnTo>
                  <a:pt x="2178564" y="0"/>
                </a:lnTo>
                <a:lnTo>
                  <a:pt x="2178564" y="2095382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39337" y="1868891"/>
            <a:ext cx="375678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F2C33"/>
                </a:solidFill>
                <a:latin typeface="Oswald"/>
              </a:rPr>
              <a:t>АНОТАЦІЯ ДИСЦИПЛІНИ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9337" y="3596764"/>
            <a:ext cx="513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МЕТА І ЗАВДАННЯ ВИВЧЕННЯ ДИСЦИПЛІНИ</a:t>
            </a:r>
          </a:p>
        </p:txBody>
      </p:sp>
      <p:sp>
        <p:nvSpPr>
          <p:cNvPr id="21" name="Freeform 21"/>
          <p:cNvSpPr/>
          <p:nvPr/>
        </p:nvSpPr>
        <p:spPr>
          <a:xfrm>
            <a:off x="3339265" y="6288924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4" y="0"/>
                </a:lnTo>
                <a:lnTo>
                  <a:pt x="855204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1321" y="5085084"/>
            <a:ext cx="492597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F2C33"/>
                </a:solidFill>
                <a:latin typeface="Oswald Bold"/>
              </a:rPr>
              <a:t>КОМПЕТЕНТНОСТІ Й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9337" y="134583"/>
            <a:ext cx="421942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ВІДОМОСТІ ПРО КУРС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Oswa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8012" y="7118281"/>
            <a:ext cx="4022735" cy="166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ІНФОРМАЦІЙНИЙ ОБСЯГ НАВЧАЛЬНОЇ ДИСЦИПЛІНИ: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="" xmlns:a16="http://schemas.microsoft.com/office/drawing/2014/main" id="{1F487EFE-2305-4586-89D1-E4C6D7478C7F}"/>
              </a:ext>
            </a:extLst>
          </p:cNvPr>
          <p:cNvSpPr txBox="1"/>
          <p:nvPr/>
        </p:nvSpPr>
        <p:spPr>
          <a:xfrm>
            <a:off x="5633036" y="1240833"/>
            <a:ext cx="12093888" cy="7584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7"/>
              </a:lnSpc>
            </a:pPr>
            <a:r>
              <a:rPr lang="en-US" sz="3312" b="1" dirty="0" err="1">
                <a:solidFill>
                  <a:srgbClr val="0F2C33"/>
                </a:solidFill>
                <a:latin typeface="Quicksand Bold"/>
              </a:rPr>
              <a:t>Очікувані</a:t>
            </a:r>
            <a:r>
              <a:rPr lang="en-US" sz="3312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312" b="1" dirty="0" err="1">
                <a:solidFill>
                  <a:srgbClr val="0F2C33"/>
                </a:solidFill>
                <a:latin typeface="Quicksand Bold"/>
              </a:rPr>
              <a:t>результати</a:t>
            </a:r>
            <a:r>
              <a:rPr lang="en-US" sz="3312" b="1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312" b="1" dirty="0" err="1">
                <a:solidFill>
                  <a:srgbClr val="0F2C33"/>
                </a:solidFill>
                <a:latin typeface="Quicksand Bold"/>
              </a:rPr>
              <a:t>навчання</a:t>
            </a:r>
            <a:r>
              <a:rPr lang="en-US" sz="3312" dirty="0">
                <a:solidFill>
                  <a:srgbClr val="0F2C33"/>
                </a:solidFill>
                <a:latin typeface="Quicksand Bold"/>
              </a:rPr>
              <a:t>: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студент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Bold"/>
              </a:rPr>
              <a:t>повинен</a:t>
            </a:r>
            <a:r>
              <a:rPr lang="en-US" sz="3312" dirty="0">
                <a:solidFill>
                  <a:srgbClr val="0F2C33"/>
                </a:solidFill>
                <a:latin typeface="Quicksand Bold"/>
              </a:rPr>
              <a:t> </a:t>
            </a:r>
            <a:r>
              <a:rPr lang="en-US" sz="3312" b="1" dirty="0" err="1">
                <a:solidFill>
                  <a:srgbClr val="0F2C33"/>
                </a:solidFill>
                <a:latin typeface="Quicksand Bold"/>
              </a:rPr>
              <a:t>знати</a:t>
            </a:r>
            <a:r>
              <a:rPr lang="en-US" sz="3312" b="1" dirty="0">
                <a:solidFill>
                  <a:srgbClr val="0F2C33"/>
                </a:solidFill>
                <a:latin typeface="Quicksand Bold"/>
              </a:rPr>
              <a:t>:</a:t>
            </a:r>
            <a:r>
              <a:rPr lang="en-US" sz="3312" b="1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характеристику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навантаження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стомлення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й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адаптації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;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особливості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розвитку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морфофункціональних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систем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організму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в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залежності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від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віку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;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особливості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використання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засобів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працездатності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в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системі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занять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фізичною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культурою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спортом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спортивного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тренування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;</a:t>
            </a:r>
          </a:p>
          <a:p>
            <a:pPr algn="ctr">
              <a:lnSpc>
                <a:spcPts val="4637"/>
              </a:lnSpc>
            </a:pP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b="1" dirty="0" err="1">
                <a:solidFill>
                  <a:srgbClr val="0F2C33"/>
                </a:solidFill>
                <a:latin typeface="Quicksand Bold"/>
              </a:rPr>
              <a:t>вміти</a:t>
            </a:r>
            <a:r>
              <a:rPr lang="en-US" sz="3312" b="1" dirty="0">
                <a:solidFill>
                  <a:srgbClr val="0F2C33"/>
                </a:solidFill>
                <a:latin typeface="Quicksand Medium"/>
              </a:rPr>
              <a:t>: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впровадити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у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практику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роботи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вчителя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тренера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педагогічні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психологічні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медико-біологічні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засоби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працездатності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для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поліпшення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спортивних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досягнень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сприяння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збереженню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зміцненню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потенціалу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індивідуального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312" dirty="0" err="1">
                <a:solidFill>
                  <a:srgbClr val="0F2C33"/>
                </a:solidFill>
                <a:latin typeface="Quicksand Medium"/>
              </a:rPr>
              <a:t>здоров'я</a:t>
            </a:r>
            <a:r>
              <a:rPr lang="en-US" sz="3312" dirty="0">
                <a:solidFill>
                  <a:srgbClr val="0F2C33"/>
                </a:solidFill>
                <a:latin typeface="Quicksand Medium"/>
              </a:rPr>
              <a:t>. </a:t>
            </a:r>
          </a:p>
          <a:p>
            <a:pPr algn="ctr">
              <a:lnSpc>
                <a:spcPts val="4239"/>
              </a:lnSpc>
            </a:pPr>
            <a:endParaRPr lang="en-US" sz="3312" dirty="0">
              <a:solidFill>
                <a:srgbClr val="0F2C33"/>
              </a:solidFill>
              <a:latin typeface="Quicksand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02236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4910" y="0"/>
            <a:ext cx="5157300" cy="10954000"/>
            <a:chOff x="0" y="0"/>
            <a:chExt cx="1358301" cy="2885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301" cy="2885004"/>
            </a:xfrm>
            <a:custGeom>
              <a:avLst/>
              <a:gdLst/>
              <a:ahLst/>
              <a:cxnLst/>
              <a:rect l="l" t="t" r="r" b="b"/>
              <a:pathLst>
                <a:path w="1358301" h="2885004">
                  <a:moveTo>
                    <a:pt x="0" y="0"/>
                  </a:moveTo>
                  <a:lnTo>
                    <a:pt x="1358301" y="0"/>
                  </a:lnTo>
                  <a:lnTo>
                    <a:pt x="1358301" y="2885004"/>
                  </a:lnTo>
                  <a:lnTo>
                    <a:pt x="0" y="2885004"/>
                  </a:lnTo>
                  <a:close/>
                </a:path>
              </a:pathLst>
            </a:custGeom>
            <a:solidFill>
              <a:srgbClr val="E2AD6B"/>
            </a:solid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58301" cy="2923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85022" y="9122976"/>
            <a:ext cx="19974273" cy="1861295"/>
            <a:chOff x="0" y="0"/>
            <a:chExt cx="5260714" cy="490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0" y="1510628"/>
            <a:ext cx="3996118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-301153" y="3149848"/>
            <a:ext cx="5129787" cy="12452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314910" y="4686300"/>
            <a:ext cx="5143544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 dirty="0"/>
          </a:p>
        </p:txBody>
      </p:sp>
      <p:sp>
        <p:nvSpPr>
          <p:cNvPr id="11" name="AutoShape 11"/>
          <p:cNvSpPr/>
          <p:nvPr/>
        </p:nvSpPr>
        <p:spPr>
          <a:xfrm>
            <a:off x="-301154" y="6743700"/>
            <a:ext cx="5129787" cy="0"/>
          </a:xfrm>
          <a:prstGeom prst="line">
            <a:avLst/>
          </a:prstGeom>
          <a:ln w="38100" cap="flat">
            <a:solidFill>
              <a:srgbClr val="0F2C3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>
            <a:off x="17188136" y="-434171"/>
            <a:ext cx="2199728" cy="2115739"/>
          </a:xfrm>
          <a:custGeom>
            <a:avLst/>
            <a:gdLst/>
            <a:ahLst/>
            <a:cxnLst/>
            <a:rect l="l" t="t" r="r" b="b"/>
            <a:pathLst>
              <a:path w="2199728" h="2115739">
                <a:moveTo>
                  <a:pt x="0" y="0"/>
                </a:moveTo>
                <a:lnTo>
                  <a:pt x="2199728" y="0"/>
                </a:lnTo>
                <a:lnTo>
                  <a:pt x="2199728" y="2115738"/>
                </a:lnTo>
                <a:lnTo>
                  <a:pt x="0" y="21157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314910" y="15664"/>
            <a:ext cx="5157300" cy="1543050"/>
            <a:chOff x="0" y="0"/>
            <a:chExt cx="141445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4452" cy="812800"/>
            </a:xfrm>
            <a:custGeom>
              <a:avLst/>
              <a:gdLst/>
              <a:ahLst/>
              <a:cxnLst/>
              <a:rect l="l" t="t" r="r" b="b"/>
              <a:pathLst>
                <a:path w="1414452" h="812800">
                  <a:moveTo>
                    <a:pt x="0" y="0"/>
                  </a:moveTo>
                  <a:lnTo>
                    <a:pt x="1414452" y="0"/>
                  </a:lnTo>
                  <a:lnTo>
                    <a:pt x="14144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F2C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1445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00699" y="8574751"/>
            <a:ext cx="4319505" cy="1096450"/>
          </a:xfrm>
          <a:custGeom>
            <a:avLst/>
            <a:gdLst/>
            <a:ahLst/>
            <a:cxnLst/>
            <a:rect l="l" t="t" r="r" b="b"/>
            <a:pathLst>
              <a:path w="4319505" h="1096450">
                <a:moveTo>
                  <a:pt x="0" y="0"/>
                </a:moveTo>
                <a:lnTo>
                  <a:pt x="4319505" y="0"/>
                </a:lnTo>
                <a:lnTo>
                  <a:pt x="4319505" y="1096450"/>
                </a:lnTo>
                <a:lnTo>
                  <a:pt x="0" y="10964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 flipV="1">
            <a:off x="4068018" y="8032364"/>
            <a:ext cx="1521232" cy="1463149"/>
          </a:xfrm>
          <a:custGeom>
            <a:avLst/>
            <a:gdLst/>
            <a:ahLst/>
            <a:cxnLst/>
            <a:rect l="l" t="t" r="r" b="b"/>
            <a:pathLst>
              <a:path w="1521232" h="1463149">
                <a:moveTo>
                  <a:pt x="1521232" y="1463148"/>
                </a:moveTo>
                <a:lnTo>
                  <a:pt x="0" y="1463148"/>
                </a:lnTo>
                <a:lnTo>
                  <a:pt x="0" y="0"/>
                </a:lnTo>
                <a:lnTo>
                  <a:pt x="1521232" y="0"/>
                </a:lnTo>
                <a:lnTo>
                  <a:pt x="1521232" y="1463148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371614" y="876109"/>
            <a:ext cx="12790408" cy="839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57"/>
              </a:lnSpc>
            </a:pPr>
            <a:r>
              <a:rPr lang="en-US" sz="3112" b="1" dirty="0" err="1">
                <a:solidFill>
                  <a:srgbClr val="0F2C33"/>
                </a:solidFill>
              </a:rPr>
              <a:t>Тема</a:t>
            </a:r>
            <a:r>
              <a:rPr lang="en-US" sz="3112" b="1" dirty="0">
                <a:solidFill>
                  <a:srgbClr val="0F2C33"/>
                </a:solidFill>
              </a:rPr>
              <a:t> 1.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Навантаження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втома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і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у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фізичній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культурі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спортивній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підготовці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.</a:t>
            </a:r>
          </a:p>
          <a:p>
            <a:pPr algn="just">
              <a:lnSpc>
                <a:spcPts val="4357"/>
              </a:lnSpc>
            </a:pPr>
            <a:r>
              <a:rPr lang="en-US" sz="3112" b="1" dirty="0" err="1">
                <a:solidFill>
                  <a:srgbClr val="0F2C33"/>
                </a:solidFill>
              </a:rPr>
              <a:t>Тема</a:t>
            </a:r>
            <a:r>
              <a:rPr lang="en-US" sz="3112" b="1" dirty="0">
                <a:solidFill>
                  <a:srgbClr val="0F2C33"/>
                </a:solidFill>
              </a:rPr>
              <a:t> 2.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Класифікація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і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характеристика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відновлювальних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засобів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працездатності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у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фізичній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культурі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спорті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.</a:t>
            </a:r>
          </a:p>
          <a:p>
            <a:pPr algn="just">
              <a:lnSpc>
                <a:spcPts val="4357"/>
              </a:lnSpc>
            </a:pPr>
            <a:r>
              <a:rPr lang="en-US" sz="3112" b="1" dirty="0" err="1">
                <a:solidFill>
                  <a:srgbClr val="0F2C33"/>
                </a:solidFill>
              </a:rPr>
              <a:t>Тем</a:t>
            </a:r>
            <a:r>
              <a:rPr lang="uk-UA" sz="3112" b="1" dirty="0">
                <a:solidFill>
                  <a:srgbClr val="0F2C33"/>
                </a:solidFill>
              </a:rPr>
              <a:t>а 3</a:t>
            </a:r>
            <a:r>
              <a:rPr lang="en-US" sz="3112" b="1" dirty="0">
                <a:solidFill>
                  <a:srgbClr val="0F2C33"/>
                </a:solidFill>
              </a:rPr>
              <a:t>.</a:t>
            </a:r>
            <a:r>
              <a:rPr lang="uk-UA" sz="3112" b="1" dirty="0">
                <a:solidFill>
                  <a:srgbClr val="0F2C33"/>
                </a:solidFill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Педагогічні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психологічні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засоби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працездатності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(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планування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навантаження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і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побудова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процесу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спортивної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підготовки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;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побудова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окремого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заняття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;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узгодження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засобів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підготовки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;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аутогенне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тренування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навіювання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в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стані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бадьорості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невербальні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методи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психорегуляції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тощо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).</a:t>
            </a:r>
          </a:p>
          <a:p>
            <a:pPr algn="just">
              <a:lnSpc>
                <a:spcPts val="4357"/>
              </a:lnSpc>
            </a:pPr>
            <a:r>
              <a:rPr lang="en-US" sz="3112" b="1" dirty="0" err="1">
                <a:solidFill>
                  <a:srgbClr val="0F2C33"/>
                </a:solidFill>
              </a:rPr>
              <a:t>Тема</a:t>
            </a:r>
            <a:r>
              <a:rPr lang="en-US" sz="3112" b="1" dirty="0">
                <a:solidFill>
                  <a:srgbClr val="0F2C33"/>
                </a:solidFill>
              </a:rPr>
              <a:t> 4.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Характеристика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гігієнічних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і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фізичних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відновлювальних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засобів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працездатності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(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загартування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збалансоване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харчування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масаж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лазня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,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гідро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процедури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тощо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).</a:t>
            </a:r>
          </a:p>
          <a:p>
            <a:pPr algn="just">
              <a:lnSpc>
                <a:spcPts val="4357"/>
              </a:lnSpc>
            </a:pPr>
            <a:r>
              <a:rPr lang="en-US" sz="3112" b="1" dirty="0" err="1">
                <a:solidFill>
                  <a:srgbClr val="0F2C33"/>
                </a:solidFill>
              </a:rPr>
              <a:t>Тема</a:t>
            </a:r>
            <a:r>
              <a:rPr lang="en-US" sz="3112" b="1" dirty="0">
                <a:solidFill>
                  <a:srgbClr val="0F2C33"/>
                </a:solidFill>
              </a:rPr>
              <a:t> 5.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Застосування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засобів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відновлення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у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різних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видах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фізичної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активності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та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 </a:t>
            </a:r>
            <a:r>
              <a:rPr lang="en-US" sz="3112" dirty="0" err="1">
                <a:solidFill>
                  <a:srgbClr val="0F2C33"/>
                </a:solidFill>
                <a:latin typeface="Quicksand Medium"/>
              </a:rPr>
              <a:t>спорту</a:t>
            </a:r>
            <a:r>
              <a:rPr lang="en-US" sz="3112" dirty="0">
                <a:solidFill>
                  <a:srgbClr val="0F2C33"/>
                </a:solidFill>
                <a:latin typeface="Quicksand Medium"/>
              </a:rPr>
              <a:t>.</a:t>
            </a:r>
          </a:p>
          <a:p>
            <a:pPr algn="just">
              <a:lnSpc>
                <a:spcPts val="4239"/>
              </a:lnSpc>
            </a:pPr>
            <a:endParaRPr lang="en-US" sz="3112" dirty="0">
              <a:solidFill>
                <a:srgbClr val="0F2C33"/>
              </a:solidFill>
              <a:latin typeface="Quicksand Medium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212815" y="8446043"/>
            <a:ext cx="855204" cy="886507"/>
          </a:xfrm>
          <a:custGeom>
            <a:avLst/>
            <a:gdLst/>
            <a:ahLst/>
            <a:cxnLst/>
            <a:rect l="l" t="t" r="r" b="b"/>
            <a:pathLst>
              <a:path w="855204" h="886507">
                <a:moveTo>
                  <a:pt x="0" y="0"/>
                </a:moveTo>
                <a:lnTo>
                  <a:pt x="855203" y="0"/>
                </a:lnTo>
                <a:lnTo>
                  <a:pt x="855203" y="886507"/>
                </a:lnTo>
                <a:lnTo>
                  <a:pt x="0" y="88650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4287" y="1835598"/>
            <a:ext cx="3756781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dirty="0">
                <a:solidFill>
                  <a:srgbClr val="0F2C33"/>
                </a:solidFill>
                <a:latin typeface="Oswald"/>
              </a:rPr>
              <a:t>АНОТАЦІЯ ДИСЦИПЛІНИ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48644" y="3354417"/>
            <a:ext cx="513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МЕТА І ЗАВДАННЯ ВИВЧЕННЯ ДИСЦИПЛІНИ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49208" y="4846568"/>
            <a:ext cx="4773607" cy="168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0F2C33"/>
                </a:solidFill>
                <a:latin typeface="Oswald"/>
              </a:rPr>
              <a:t>КОМПЕТЕНТНОСТІ Й ОЧІКУВАНІ РЕЗУЛЬТАТИ НАВЧАННЯ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-25854" y="203969"/>
            <a:ext cx="4219422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Oswald"/>
              </a:rPr>
              <a:t>ВІДОМОСТІ ПРО КУРС</a:t>
            </a:r>
          </a:p>
          <a:p>
            <a:pPr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Oswald"/>
              </a:rPr>
              <a:t>І ВИКЛАДАЧА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282" y="6827064"/>
            <a:ext cx="4526718" cy="178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0F2C33"/>
                </a:solidFill>
                <a:latin typeface="Oswald Bold"/>
              </a:rPr>
              <a:t>ІНФОРМАЦІЙНИЙ ОБСЯГ НАВЧАЛЬНОЇ ДИСЦИПЛІНИ: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606</Words>
  <Application>Microsoft Office PowerPoint</Application>
  <PresentationFormat>Произвольный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Oswald Bold</vt:lpstr>
      <vt:lpstr>Quicksand Bold</vt:lpstr>
      <vt:lpstr>Oswald</vt:lpstr>
      <vt:lpstr>Quicksand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Green and White Modern Minimalist Thesis Defense Presentation</dc:title>
  <dc:creator>User</dc:creator>
  <cp:lastModifiedBy>User</cp:lastModifiedBy>
  <cp:revision>5</cp:revision>
  <dcterms:created xsi:type="dcterms:W3CDTF">2006-08-16T00:00:00Z</dcterms:created>
  <dcterms:modified xsi:type="dcterms:W3CDTF">2024-03-25T16:21:23Z</dcterms:modified>
  <dc:identifier>DAF9ybX4YYo</dc:identifier>
</cp:coreProperties>
</file>